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6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11" r:id="rId11"/>
    <p:sldId id="265" r:id="rId12"/>
    <p:sldId id="266" r:id="rId13"/>
    <p:sldId id="267" r:id="rId14"/>
    <p:sldId id="268" r:id="rId15"/>
    <p:sldId id="4933" r:id="rId16"/>
    <p:sldId id="4931" r:id="rId17"/>
    <p:sldId id="4903" r:id="rId18"/>
    <p:sldId id="4888" r:id="rId19"/>
    <p:sldId id="4889" r:id="rId20"/>
    <p:sldId id="4890" r:id="rId21"/>
    <p:sldId id="4892" r:id="rId22"/>
    <p:sldId id="4893" r:id="rId23"/>
    <p:sldId id="269" r:id="rId24"/>
    <p:sldId id="270" r:id="rId25"/>
    <p:sldId id="272" r:id="rId26"/>
    <p:sldId id="271" r:id="rId27"/>
    <p:sldId id="312" r:id="rId28"/>
    <p:sldId id="274" r:id="rId29"/>
    <p:sldId id="275" r:id="rId30"/>
    <p:sldId id="313" r:id="rId31"/>
    <p:sldId id="276" r:id="rId32"/>
    <p:sldId id="278" r:id="rId33"/>
    <p:sldId id="279" r:id="rId34"/>
    <p:sldId id="280" r:id="rId35"/>
    <p:sldId id="281" r:id="rId36"/>
    <p:sldId id="282" r:id="rId37"/>
    <p:sldId id="283" r:id="rId38"/>
    <p:sldId id="315" r:id="rId39"/>
    <p:sldId id="285" r:id="rId40"/>
    <p:sldId id="317" r:id="rId41"/>
    <p:sldId id="286" r:id="rId42"/>
    <p:sldId id="316" r:id="rId43"/>
    <p:sldId id="320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318" r:id="rId52"/>
    <p:sldId id="294" r:id="rId53"/>
    <p:sldId id="295" r:id="rId54"/>
    <p:sldId id="296" r:id="rId55"/>
    <p:sldId id="297" r:id="rId56"/>
    <p:sldId id="319" r:id="rId57"/>
    <p:sldId id="298" r:id="rId58"/>
    <p:sldId id="4924" r:id="rId59"/>
    <p:sldId id="4941" r:id="rId60"/>
    <p:sldId id="4923" r:id="rId61"/>
    <p:sldId id="4935" r:id="rId62"/>
    <p:sldId id="4942" r:id="rId63"/>
    <p:sldId id="4936" r:id="rId64"/>
    <p:sldId id="4925" r:id="rId65"/>
    <p:sldId id="4943" r:id="rId66"/>
    <p:sldId id="4940" r:id="rId67"/>
    <p:sldId id="4944" r:id="rId68"/>
    <p:sldId id="299" r:id="rId69"/>
    <p:sldId id="4929" r:id="rId70"/>
    <p:sldId id="306" r:id="rId71"/>
    <p:sldId id="307" r:id="rId72"/>
    <p:sldId id="4934" r:id="rId73"/>
    <p:sldId id="308" r:id="rId74"/>
    <p:sldId id="309" r:id="rId75"/>
    <p:sldId id="310" r:id="rId76"/>
    <p:sldId id="4932" r:id="rId77"/>
    <p:sldId id="4927" r:id="rId78"/>
    <p:sldId id="4926" r:id="rId79"/>
    <p:sldId id="300" r:id="rId80"/>
    <p:sldId id="301" r:id="rId81"/>
    <p:sldId id="302" r:id="rId82"/>
    <p:sldId id="303" r:id="rId83"/>
    <p:sldId id="304" r:id="rId84"/>
    <p:sldId id="305" r:id="rId8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87"/>
      <p:bold r:id="rId88"/>
      <p:italic r:id="rId89"/>
      <p:boldItalic r:id="rId90"/>
    </p:embeddedFont>
    <p:embeddedFont>
      <p:font typeface="Oswald" panose="020B0604020202020204" charset="0"/>
      <p:regular r:id="rId91"/>
      <p:bold r:id="rId92"/>
    </p:embeddedFont>
    <p:embeddedFont>
      <p:font typeface="Playfair Display" panose="020B0604020202020204" charset="0"/>
      <p:regular r:id="rId93"/>
      <p:bold r:id="rId94"/>
      <p:italic r:id="rId95"/>
      <p:boldItalic r:id="rId96"/>
    </p:embeddedFont>
    <p:embeddedFont>
      <p:font typeface="Roboto" panose="02000000000000000000" pitchFamily="2" charset="0"/>
      <p:regular r:id="rId97"/>
      <p:bold r:id="rId98"/>
      <p:italic r:id="rId99"/>
      <p:boldItalic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2563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99" Type="http://schemas.openxmlformats.org/officeDocument/2006/relationships/font" Target="fonts/font13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1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142f3099b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f142f3099b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142f3099b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f142f3099b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f1860d3ab9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f1860d3ab9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142f3099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f142f3099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1860d3ab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f1860d3ab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f1860d3ab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f1860d3ab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f1860d3ab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f1860d3ab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9949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f142f3099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f142f3099b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f142f309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f142f3099b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f142f3099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f142f3099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1860d3ab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f1860d3ab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f142f3099b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f142f3099b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f142f3099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f142f3099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36294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1306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f142f309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f142f309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8393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142f3099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f142f3099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f142f3099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f142f3099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142f3099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f142f3099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f142f3099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f142f3099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203edafb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203edafb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203edafb5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203edafb5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142f3099b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f142f3099b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142f3099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142f3099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890B-0E0C-B0C7-24D0-242C6E95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61513-0B81-1C16-3BBC-CB786AE4B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F5945-A840-E55A-DF8C-B4498C6E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1A13-52F7-4B29-BA5E-DDFD7FC5F363}" type="datetimeFigureOut">
              <a:rPr lang="en-CH" smtClean="0"/>
              <a:t>28/08/2024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6C873-C538-4AC9-919A-30A9E93D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6273F-5E78-70A0-EDD2-1473E94E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F8624-D22A-49B9-8FE1-F9B204070AA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0782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sliste AB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2580" y="236880"/>
            <a:ext cx="8630339" cy="2769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83075" y="1274896"/>
            <a:ext cx="8629511" cy="1153895"/>
          </a:xfrm>
        </p:spPr>
        <p:txBody>
          <a:bodyPr/>
          <a:lstStyle>
            <a:lvl1pPr marL="199825" indent="-199825">
              <a:buFont typeface="+mj-lt"/>
              <a:buAutoNum type="arabicPeriod"/>
              <a:tabLst/>
              <a:defRPr/>
            </a:lvl1pPr>
            <a:lvl2pPr marL="400840" indent="-199825">
              <a:buFont typeface="+mj-lt"/>
              <a:buAutoNum type="alphaUcPeriod"/>
              <a:defRPr/>
            </a:lvl2pPr>
            <a:lvl3pPr marL="600665" indent="-202204">
              <a:buFont typeface="+mj-lt"/>
              <a:buAutoNum type="alphaLcPeriod"/>
              <a:defRPr/>
            </a:lvl3pPr>
            <a:lvl4pPr marL="807626" indent="-202204">
              <a:buFont typeface="+mj-lt"/>
              <a:buAutoNum type="romanLcPeriod"/>
              <a:tabLst/>
              <a:defRPr/>
            </a:lvl4pPr>
            <a:lvl5pPr marL="1008641" indent="-202204">
              <a:buFont typeface="+mj-lt"/>
              <a:buAutoNum type="romanL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cap="all" baseline="0"/>
            </a:lvl1pPr>
          </a:lstStyle>
          <a:p>
            <a:fld id="{DBD3EC8D-23EB-4F18-991A-5E43EC92709E}" type="datetime2">
              <a:rPr lang="da-DK" smtClean="0"/>
              <a:t>28. august 2024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5"/>
          </p:nvPr>
        </p:nvSpPr>
        <p:spPr>
          <a:xfrm>
            <a:off x="1273968" y="4815269"/>
            <a:ext cx="2815141" cy="103850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9854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4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google/gemma-2-2b-it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meta-llama/Meta-Llama-3.1-8B-Instruc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huggingface.co/settings/tokens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huggingface.co/blog/setfit" TargetMode="Externa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_SetFit.ipynb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odel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huggingface.co/docs/text-generation-inference/" TargetMode="External"/><Relationship Id="rId4" Type="http://schemas.openxmlformats.org/officeDocument/2006/relationships/hyperlink" Target="https://huggingface.co/chat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JHhM-flsmn-AIxrs0f3Bh3AjjdBnNLHT#scrollTo=U7aJCgFdwx6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8B-Instruc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open-llm-leaderboard/blog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istral.ai/news/mixtral-of-experts/" TargetMode="External"/><Relationship Id="rId5" Type="http://schemas.openxmlformats.org/officeDocument/2006/relationships/hyperlink" Target="https://huggingface.co/meta-llama/Meta-Llama-3.1-70B-Instruct#multilingual-benchmarks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Cordhose/practical-llm/blob/main/Assessment_Mixtral_8x7B.ipynb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ext-generation-inference/conceptual/flash_attention" TargetMode="External"/><Relationship Id="rId3" Type="http://schemas.openxmlformats.org/officeDocument/2006/relationships/hyperlink" Target="https://huggingface.co/docs/text-generation-inference/supported_models" TargetMode="External"/><Relationship Id="rId7" Type="http://schemas.openxmlformats.org/officeDocument/2006/relationships/hyperlink" Target="https://github.com/vllm-project/vllm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huggingface.co/docs/text-generation-inference/architecture" TargetMode="External"/><Relationship Id="rId5" Type="http://schemas.openxmlformats.org/officeDocument/2006/relationships/hyperlink" Target="https://huggingface.co/docs/text-generation-inference/conceptual/streaming" TargetMode="External"/><Relationship Id="rId10" Type="http://schemas.openxmlformats.org/officeDocument/2006/relationships/hyperlink" Target="https://huggingface.co/docs/text-generation-inference" TargetMode="External"/><Relationship Id="rId4" Type="http://schemas.openxmlformats.org/officeDocument/2006/relationships/hyperlink" Target="https://huggingface.co/docs/text-generation-inference/conceptual/quantization" TargetMode="External"/><Relationship Id="rId9" Type="http://schemas.openxmlformats.org/officeDocument/2006/relationships/hyperlink" Target="https://huggingface.co/docs/text-generation-inference/conceptual/paged_attention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chat/settings/mistralai/Mixtral-8x7B-Instruct-v0.1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uggingface.co/chat/settings/meta-llama/Meta-Llama-3.1-70B-Instruct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evidentlyai.com/blog/data-drift-detection-large-datasets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videntlyai.com/" TargetMode="Externa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ficialintelligenceact.e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dpr-info.eu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videntlyai.com/get-started/tutorial-llm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llm-as-a-judge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evidentlyai.com/get-started/tutorial-llm#llm-as-a-judg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i-services/openai/concepts/model-retirement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latform.openai.com/docs/deprecations" TargetMode="External"/><Relationship Id="rId4" Type="http://schemas.openxmlformats.org/officeDocument/2006/relationships/hyperlink" Target="https://platform.openai.com/docs/models/gpt-3-5-turb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Prerequisites - Running LLMs on Prem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Create a Google Account (if you do not have one, yet): </a:t>
            </a:r>
            <a:r>
              <a:rPr lang="en" sz="16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1600"/>
              <a:t> 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Login with that account into Google Colab: </a:t>
            </a:r>
            <a:r>
              <a:rPr lang="en" sz="16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1600"/>
              <a:t>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Create a Huggingface account (if you do not have one, yet): </a:t>
            </a:r>
            <a:r>
              <a:rPr lang="en" sz="16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Create an access token and save it for later use in the notebooks: </a:t>
            </a:r>
            <a:r>
              <a:rPr lang="en" sz="16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https://huggingface.co/settings/tokens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Request access to gated Huggingface models: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1600"/>
              <a:t> 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Make sure you can open the workshop notebooks in Colab: </a:t>
            </a:r>
            <a:r>
              <a:rPr lang="en" sz="1600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r>
              <a:rPr lang="en" sz="1600"/>
              <a:t> </a:t>
            </a:r>
            <a:endParaRPr sz="23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dirty="0" err="1"/>
              <a:t>Failures</a:t>
            </a:r>
            <a:endParaRPr lang="de-CH" dirty="0"/>
          </a:p>
          <a:p>
            <a:pPr lvl="1"/>
            <a:r>
              <a:rPr lang="de-CH" dirty="0"/>
              <a:t>Power</a:t>
            </a:r>
          </a:p>
          <a:p>
            <a:pPr lvl="1"/>
            <a:r>
              <a:rPr lang="de-CH" dirty="0" err="1"/>
              <a:t>Stability</a:t>
            </a:r>
            <a:endParaRPr lang="de-CH" dirty="0"/>
          </a:p>
          <a:p>
            <a:pPr lvl="1"/>
            <a:r>
              <a:rPr lang="de-CH" dirty="0" err="1"/>
              <a:t>Complexity</a:t>
            </a:r>
            <a:r>
              <a:rPr lang="de-CH" dirty="0"/>
              <a:t>, Work, Troubles</a:t>
            </a:r>
            <a:endParaRPr lang="en-CH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2B9471A-EC3B-DBDE-5DED-604AA720C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358" y="310560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39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workshop is about solving the challenges arising from self hosting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Past - Encoder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Present - quantized / smaller Decoder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Future - larger Decoder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Christian</a:t>
            </a:r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Olli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you? </a:t>
            </a: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Talk to each other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0002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80" y="47855"/>
            <a:ext cx="8630339" cy="276711"/>
          </a:xfrm>
        </p:spPr>
        <p:txBody>
          <a:bodyPr>
            <a:noAutofit/>
          </a:bodyPr>
          <a:lstStyle/>
          <a:p>
            <a:r>
              <a:rPr lang="de-CH" sz="1600" dirty="0" err="1"/>
              <a:t>How</a:t>
            </a:r>
            <a:r>
              <a:rPr lang="de-CH" sz="1600" dirty="0"/>
              <a:t> </a:t>
            </a:r>
            <a:r>
              <a:rPr lang="de-CH" sz="1600" dirty="0" err="1"/>
              <a:t>does</a:t>
            </a:r>
            <a:r>
              <a:rPr lang="de-CH" sz="1600" dirty="0"/>
              <a:t> a Decoder Model </a:t>
            </a:r>
            <a:r>
              <a:rPr lang="de-CH" sz="1600" dirty="0" err="1"/>
              <a:t>work</a:t>
            </a:r>
            <a:r>
              <a:rPr lang="de-CH" sz="1600" dirty="0"/>
              <a:t> ?</a:t>
            </a:r>
            <a:endParaRPr lang="en-CH" sz="1600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867004" y="687162"/>
            <a:ext cx="1604544" cy="192906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982559" y="903507"/>
            <a:ext cx="1255152" cy="656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Q: </a:t>
            </a:r>
            <a:r>
              <a:rPr lang="de-CH" sz="1199" dirty="0" err="1"/>
              <a:t>what</a:t>
            </a:r>
            <a:r>
              <a:rPr lang="de-CH" sz="1199" dirty="0"/>
              <a:t>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r>
              <a:rPr lang="de-CH" sz="1199" dirty="0" err="1"/>
              <a:t>pluvia</a:t>
            </a:r>
            <a:r>
              <a:rPr lang="de-CH" sz="1199" dirty="0"/>
              <a:t> ?</a:t>
            </a:r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endParaRPr lang="de-CH" sz="1199" dirty="0"/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A:</a:t>
            </a:r>
            <a:endParaRPr lang="en-CH" sz="11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588509" y="3436606"/>
            <a:ext cx="4684950" cy="743393"/>
            <a:chOff x="588509" y="3436606"/>
            <a:chExt cx="4684950" cy="7433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7117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Trained</a:t>
              </a:r>
              <a:r>
                <a:rPr lang="de-CH" sz="1199" dirty="0"/>
                <a:t> on </a:t>
              </a:r>
              <a:r>
                <a:rPr lang="de-CH" sz="1199" dirty="0" err="1"/>
                <a:t>huge</a:t>
              </a:r>
              <a:r>
                <a:rPr lang="de-CH" sz="1199" dirty="0"/>
                <a:t> </a:t>
              </a:r>
              <a:r>
                <a:rPr lang="de-CH" sz="1199" dirty="0" err="1"/>
                <a:t>datasets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Does</a:t>
              </a:r>
              <a:r>
                <a:rPr lang="de-CH" sz="1199" dirty="0"/>
                <a:t> not </a:t>
              </a:r>
              <a:r>
                <a:rPr lang="de-CH" sz="1199" dirty="0" err="1"/>
                <a:t>change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Same </a:t>
              </a:r>
              <a:r>
                <a:rPr lang="de-CH" sz="1199" dirty="0" err="1"/>
                <a:t>for</a:t>
              </a:r>
              <a:r>
                <a:rPr lang="de-CH" sz="1199" dirty="0"/>
                <a:t> all </a:t>
              </a:r>
              <a:r>
                <a:rPr lang="de-CH" sz="1199" dirty="0" err="1"/>
                <a:t>users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model</a:t>
              </a:r>
              <a:r>
                <a:rPr lang="de-CH" sz="11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0623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users</a:t>
              </a:r>
              <a:r>
                <a:rPr lang="de-CH" sz="1199" dirty="0"/>
                <a:t> </a:t>
              </a:r>
              <a:r>
                <a:rPr lang="de-CH" sz="1199" dirty="0" err="1"/>
                <a:t>goal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Unique </a:t>
              </a:r>
              <a:r>
                <a:rPr lang="de-CH" sz="1199" dirty="0" err="1"/>
                <a:t>for</a:t>
              </a:r>
              <a:r>
                <a:rPr lang="de-CH" sz="1199" dirty="0"/>
                <a:t> </a:t>
              </a:r>
              <a:r>
                <a:rPr lang="de-CH" sz="1199" dirty="0" err="1"/>
                <a:t>each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&amp; </a:t>
              </a:r>
              <a:r>
                <a:rPr lang="de-CH" sz="1199" dirty="0" err="1"/>
                <a:t>user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Contains</a:t>
              </a:r>
              <a:r>
                <a:rPr lang="de-CH" sz="1199" dirty="0"/>
                <a:t> 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</a:t>
              </a:r>
              <a:r>
                <a:rPr lang="de-CH" sz="1199" dirty="0" err="1"/>
                <a:t>history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context</a:t>
              </a:r>
              <a:r>
                <a:rPr lang="de-CH" sz="11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12" y="777669"/>
            <a:ext cx="1411251" cy="14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2990762" y="1192158"/>
            <a:ext cx="306485" cy="604553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383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80" y="47855"/>
            <a:ext cx="8630339" cy="276711"/>
          </a:xfrm>
        </p:spPr>
        <p:txBody>
          <a:bodyPr>
            <a:noAutofit/>
          </a:bodyPr>
          <a:lstStyle/>
          <a:p>
            <a:r>
              <a:rPr lang="de-CH" sz="1600" dirty="0" err="1"/>
              <a:t>How</a:t>
            </a:r>
            <a:r>
              <a:rPr lang="de-CH" sz="1600" dirty="0"/>
              <a:t> </a:t>
            </a:r>
            <a:r>
              <a:rPr lang="de-CH" sz="1600" dirty="0" err="1"/>
              <a:t>does</a:t>
            </a:r>
            <a:r>
              <a:rPr lang="de-CH" sz="1600" dirty="0"/>
              <a:t> an LLM </a:t>
            </a:r>
            <a:r>
              <a:rPr lang="de-CH" sz="1600" dirty="0" err="1"/>
              <a:t>work</a:t>
            </a:r>
            <a:r>
              <a:rPr lang="de-CH" sz="1600" dirty="0"/>
              <a:t> ?</a:t>
            </a:r>
            <a:endParaRPr lang="en-CH" sz="1600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867004" y="687162"/>
            <a:ext cx="1604544" cy="192906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982559" y="903507"/>
            <a:ext cx="1255152" cy="656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Q: </a:t>
            </a:r>
            <a:r>
              <a:rPr lang="de-CH" sz="1199" dirty="0" err="1"/>
              <a:t>what</a:t>
            </a:r>
            <a:r>
              <a:rPr lang="de-CH" sz="1199" dirty="0"/>
              <a:t>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r>
              <a:rPr lang="de-CH" sz="1199" dirty="0" err="1"/>
              <a:t>pluvia</a:t>
            </a:r>
            <a:r>
              <a:rPr lang="de-CH" sz="1199" dirty="0"/>
              <a:t> ?</a:t>
            </a:r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endParaRPr lang="de-CH" sz="1199" dirty="0"/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A:</a:t>
            </a:r>
            <a:endParaRPr lang="en-CH" sz="11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588509" y="3436606"/>
            <a:ext cx="8272975" cy="743393"/>
            <a:chOff x="588509" y="3436606"/>
            <a:chExt cx="8272975" cy="7433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7117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Trained</a:t>
              </a:r>
              <a:r>
                <a:rPr lang="de-CH" sz="1199" dirty="0"/>
                <a:t> on </a:t>
              </a:r>
              <a:r>
                <a:rPr lang="de-CH" sz="1199" dirty="0" err="1"/>
                <a:t>huge</a:t>
              </a:r>
              <a:r>
                <a:rPr lang="de-CH" sz="1199" dirty="0"/>
                <a:t> </a:t>
              </a:r>
              <a:r>
                <a:rPr lang="de-CH" sz="1199" dirty="0" err="1"/>
                <a:t>datasets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Does</a:t>
              </a:r>
              <a:r>
                <a:rPr lang="de-CH" sz="1199" dirty="0"/>
                <a:t> not </a:t>
              </a:r>
              <a:r>
                <a:rPr lang="de-CH" sz="1199" dirty="0" err="1"/>
                <a:t>change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Same </a:t>
              </a:r>
              <a:r>
                <a:rPr lang="de-CH" sz="1199" dirty="0" err="1"/>
                <a:t>for</a:t>
              </a:r>
              <a:r>
                <a:rPr lang="de-CH" sz="1199" dirty="0"/>
                <a:t> all </a:t>
              </a:r>
              <a:r>
                <a:rPr lang="de-CH" sz="1199" dirty="0" err="1"/>
                <a:t>users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model</a:t>
              </a:r>
              <a:r>
                <a:rPr lang="de-CH" sz="11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0623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users</a:t>
              </a:r>
              <a:r>
                <a:rPr lang="de-CH" sz="1199" dirty="0"/>
                <a:t> </a:t>
              </a:r>
              <a:r>
                <a:rPr lang="de-CH" sz="1199" dirty="0" err="1"/>
                <a:t>goal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Unique </a:t>
              </a:r>
              <a:r>
                <a:rPr lang="de-CH" sz="1199" dirty="0" err="1"/>
                <a:t>for</a:t>
              </a:r>
              <a:r>
                <a:rPr lang="de-CH" sz="1199" dirty="0"/>
                <a:t> </a:t>
              </a:r>
              <a:r>
                <a:rPr lang="de-CH" sz="1199" dirty="0" err="1"/>
                <a:t>each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&amp; </a:t>
              </a:r>
              <a:r>
                <a:rPr lang="de-CH" sz="1199" dirty="0" err="1"/>
                <a:t>user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Contains</a:t>
              </a:r>
              <a:r>
                <a:rPr lang="de-CH" sz="1199" dirty="0"/>
                <a:t> 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</a:t>
              </a:r>
              <a:r>
                <a:rPr lang="de-CH" sz="1199" dirty="0" err="1"/>
                <a:t>history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context</a:t>
              </a:r>
              <a:r>
                <a:rPr lang="de-CH" sz="1199" b="1" dirty="0"/>
                <a:t>»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C93E8C-4D19-B449-2D23-154B7F12324F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1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Single «</a:t>
              </a:r>
              <a:r>
                <a:rPr lang="de-CH" sz="1199" dirty="0" err="1"/>
                <a:t>word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context</a:t>
              </a:r>
              <a:r>
                <a:rPr lang="de-CH" sz="1199" dirty="0"/>
                <a:t> and </a:t>
              </a:r>
              <a:r>
                <a:rPr lang="de-CH" sz="1199" dirty="0" err="1"/>
                <a:t>model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»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7786130" y="1413876"/>
            <a:ext cx="416781" cy="1845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Pluvia</a:t>
            </a:r>
            <a:endParaRPr lang="en-CH" sz="11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4462800" y="-859392"/>
            <a:ext cx="734849" cy="6321897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12" y="777669"/>
            <a:ext cx="1411251" cy="14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2990762" y="1192158"/>
            <a:ext cx="306485" cy="604553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6730867" y="1215186"/>
            <a:ext cx="306485" cy="604553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7346650" y="1281083"/>
            <a:ext cx="1289044" cy="47275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02638" y="1934128"/>
            <a:ext cx="3287920" cy="25479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11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867004" y="687162"/>
            <a:ext cx="1604544" cy="192906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982559" y="903507"/>
            <a:ext cx="1255152" cy="656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Q: </a:t>
            </a:r>
            <a:r>
              <a:rPr lang="de-CH" sz="1199" dirty="0" err="1"/>
              <a:t>what</a:t>
            </a:r>
            <a:r>
              <a:rPr lang="de-CH" sz="1199" dirty="0"/>
              <a:t>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r>
              <a:rPr lang="de-CH" sz="1199" dirty="0" err="1"/>
              <a:t>pluvia</a:t>
            </a:r>
            <a:r>
              <a:rPr lang="de-CH" sz="1199" dirty="0"/>
              <a:t> ?</a:t>
            </a:r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endParaRPr lang="de-CH" sz="1199" dirty="0"/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A: Pluvia</a:t>
            </a:r>
            <a:endParaRPr lang="en-CH" sz="11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7939274" y="1413876"/>
            <a:ext cx="110608" cy="1845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 err="1"/>
              <a:t>is</a:t>
            </a:r>
            <a:endParaRPr lang="en-CH" sz="11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4462800" y="-859392"/>
            <a:ext cx="734849" cy="6321897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4BDEAF39-13AA-F943-20AC-B1719228306D}"/>
              </a:ext>
            </a:extLst>
          </p:cNvPr>
          <p:cNvSpPr txBox="1">
            <a:spLocks/>
          </p:cNvSpPr>
          <p:nvPr/>
        </p:nvSpPr>
        <p:spPr>
          <a:xfrm>
            <a:off x="282580" y="47855"/>
            <a:ext cx="8630339" cy="27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de-CH" sz="1600" dirty="0" err="1"/>
              <a:t>How</a:t>
            </a:r>
            <a:r>
              <a:rPr lang="de-CH" sz="1600" dirty="0"/>
              <a:t> </a:t>
            </a:r>
            <a:r>
              <a:rPr lang="de-CH" sz="1600" dirty="0" err="1"/>
              <a:t>does</a:t>
            </a:r>
            <a:r>
              <a:rPr lang="de-CH" sz="1600" dirty="0"/>
              <a:t> an LLM </a:t>
            </a:r>
            <a:r>
              <a:rPr lang="de-CH" sz="1600" dirty="0" err="1"/>
              <a:t>work</a:t>
            </a:r>
            <a:r>
              <a:rPr lang="de-CH" sz="1600" dirty="0"/>
              <a:t> ?</a:t>
            </a:r>
            <a:endParaRPr lang="en-CH" sz="1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588509" y="3436606"/>
            <a:ext cx="8272975" cy="743393"/>
            <a:chOff x="588509" y="3436606"/>
            <a:chExt cx="8272975" cy="7433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7117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Trained</a:t>
              </a:r>
              <a:r>
                <a:rPr lang="de-CH" sz="1199" dirty="0"/>
                <a:t> on </a:t>
              </a:r>
              <a:r>
                <a:rPr lang="de-CH" sz="1199" dirty="0" err="1"/>
                <a:t>huge</a:t>
              </a:r>
              <a:r>
                <a:rPr lang="de-CH" sz="1199" dirty="0"/>
                <a:t> </a:t>
              </a:r>
              <a:r>
                <a:rPr lang="de-CH" sz="1199" dirty="0" err="1"/>
                <a:t>datasets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Does</a:t>
              </a:r>
              <a:r>
                <a:rPr lang="de-CH" sz="1199" dirty="0"/>
                <a:t> not </a:t>
              </a:r>
              <a:r>
                <a:rPr lang="de-CH" sz="1199" dirty="0" err="1"/>
                <a:t>change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Same </a:t>
              </a:r>
              <a:r>
                <a:rPr lang="de-CH" sz="1199" dirty="0" err="1"/>
                <a:t>for</a:t>
              </a:r>
              <a:r>
                <a:rPr lang="de-CH" sz="1199" dirty="0"/>
                <a:t> all </a:t>
              </a:r>
              <a:r>
                <a:rPr lang="de-CH" sz="1199" dirty="0" err="1"/>
                <a:t>users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model</a:t>
              </a:r>
              <a:r>
                <a:rPr lang="de-CH" sz="11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0623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users</a:t>
              </a:r>
              <a:r>
                <a:rPr lang="de-CH" sz="1199" dirty="0"/>
                <a:t> </a:t>
              </a:r>
              <a:r>
                <a:rPr lang="de-CH" sz="1199" dirty="0" err="1"/>
                <a:t>goal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Unique </a:t>
              </a:r>
              <a:r>
                <a:rPr lang="de-CH" sz="1199" dirty="0" err="1"/>
                <a:t>for</a:t>
              </a:r>
              <a:r>
                <a:rPr lang="de-CH" sz="1199" dirty="0"/>
                <a:t> </a:t>
              </a:r>
              <a:r>
                <a:rPr lang="de-CH" sz="1199" dirty="0" err="1"/>
                <a:t>each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&amp; </a:t>
              </a:r>
              <a:r>
                <a:rPr lang="de-CH" sz="1199" dirty="0" err="1"/>
                <a:t>user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Contains</a:t>
              </a:r>
              <a:r>
                <a:rPr lang="de-CH" sz="1199" dirty="0"/>
                <a:t> 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</a:t>
              </a:r>
              <a:r>
                <a:rPr lang="de-CH" sz="1199" dirty="0" err="1"/>
                <a:t>history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context</a:t>
              </a:r>
              <a:r>
                <a:rPr lang="de-CH" sz="11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1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Single «</a:t>
              </a:r>
              <a:r>
                <a:rPr lang="de-CH" sz="1199" dirty="0" err="1"/>
                <a:t>word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context</a:t>
              </a:r>
              <a:r>
                <a:rPr lang="de-CH" sz="1199" dirty="0"/>
                <a:t> and </a:t>
              </a:r>
              <a:r>
                <a:rPr lang="de-CH" sz="1199" dirty="0" err="1"/>
                <a:t>model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12" y="777669"/>
            <a:ext cx="1411251" cy="14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6730867" y="1215186"/>
            <a:ext cx="306485" cy="604553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7346650" y="1281083"/>
            <a:ext cx="1289044" cy="47275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02638" y="1934128"/>
            <a:ext cx="3287920" cy="25479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2990762" y="1192158"/>
            <a:ext cx="306485" cy="604553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68630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867004" y="687162"/>
            <a:ext cx="1604544" cy="192906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982559" y="903507"/>
            <a:ext cx="1255152" cy="656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Q: </a:t>
            </a:r>
            <a:r>
              <a:rPr lang="de-CH" sz="1199" dirty="0" err="1"/>
              <a:t>what</a:t>
            </a:r>
            <a:r>
              <a:rPr lang="de-CH" sz="1199" dirty="0"/>
              <a:t>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r>
              <a:rPr lang="de-CH" sz="1199" dirty="0" err="1"/>
              <a:t>pluvia</a:t>
            </a:r>
            <a:r>
              <a:rPr lang="de-CH" sz="1199" dirty="0"/>
              <a:t> ?</a:t>
            </a:r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endParaRPr lang="de-CH" sz="1199" dirty="0"/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A: Pluvia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endParaRPr lang="en-CH" sz="11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7962070" y="1402198"/>
            <a:ext cx="84960" cy="1845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</a:t>
            </a:r>
            <a:endParaRPr lang="en-CH" sz="11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4462800" y="-859392"/>
            <a:ext cx="734849" cy="6321897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533575B2-3855-932F-6AD5-853AD27F567E}"/>
              </a:ext>
            </a:extLst>
          </p:cNvPr>
          <p:cNvSpPr txBox="1">
            <a:spLocks/>
          </p:cNvSpPr>
          <p:nvPr/>
        </p:nvSpPr>
        <p:spPr>
          <a:xfrm>
            <a:off x="282580" y="47855"/>
            <a:ext cx="8630339" cy="27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de-CH" sz="1600" dirty="0" err="1"/>
              <a:t>How</a:t>
            </a:r>
            <a:r>
              <a:rPr lang="de-CH" sz="1600" dirty="0"/>
              <a:t> </a:t>
            </a:r>
            <a:r>
              <a:rPr lang="de-CH" sz="1600" dirty="0" err="1"/>
              <a:t>does</a:t>
            </a:r>
            <a:r>
              <a:rPr lang="de-CH" sz="1600" dirty="0"/>
              <a:t> an LLM </a:t>
            </a:r>
            <a:r>
              <a:rPr lang="de-CH" sz="1600" dirty="0" err="1"/>
              <a:t>work</a:t>
            </a:r>
            <a:r>
              <a:rPr lang="de-CH" sz="1600" dirty="0"/>
              <a:t> ?</a:t>
            </a:r>
            <a:endParaRPr lang="en-CH" sz="1600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12" y="777669"/>
            <a:ext cx="1411251" cy="14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6730867" y="1215186"/>
            <a:ext cx="306485" cy="604553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7346650" y="1281083"/>
            <a:ext cx="1289044" cy="47275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588509" y="3436606"/>
            <a:ext cx="8439935" cy="1107226"/>
            <a:chOff x="588509" y="3436606"/>
            <a:chExt cx="8272975" cy="110722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984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Trained</a:t>
              </a:r>
              <a:r>
                <a:rPr lang="de-CH" sz="1199" dirty="0"/>
                <a:t> on </a:t>
              </a:r>
              <a:r>
                <a:rPr lang="de-CH" sz="1199" dirty="0" err="1"/>
                <a:t>huge</a:t>
              </a:r>
              <a:r>
                <a:rPr lang="de-CH" sz="1199" dirty="0"/>
                <a:t> </a:t>
              </a:r>
              <a:r>
                <a:rPr lang="de-CH" sz="1199" dirty="0" err="1"/>
                <a:t>datasets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Does</a:t>
              </a:r>
              <a:r>
                <a:rPr lang="de-CH" sz="1199" dirty="0"/>
                <a:t> not </a:t>
              </a:r>
              <a:r>
                <a:rPr lang="de-CH" sz="1199" dirty="0" err="1"/>
                <a:t>change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Same </a:t>
              </a:r>
              <a:r>
                <a:rPr lang="de-CH" sz="1199" dirty="0" err="1"/>
                <a:t>for</a:t>
              </a:r>
              <a:r>
                <a:rPr lang="de-CH" sz="1199" dirty="0"/>
                <a:t> all </a:t>
              </a:r>
              <a:r>
                <a:rPr lang="de-CH" sz="1199" dirty="0" err="1"/>
                <a:t>users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model</a:t>
              </a:r>
              <a:r>
                <a:rPr lang="de-CH" sz="11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0255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users</a:t>
              </a:r>
              <a:r>
                <a:rPr lang="de-CH" sz="1199" dirty="0"/>
                <a:t> </a:t>
              </a:r>
              <a:r>
                <a:rPr lang="de-CH" sz="1199" dirty="0" err="1"/>
                <a:t>goal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Unique </a:t>
              </a:r>
              <a:r>
                <a:rPr lang="de-CH" sz="1199" dirty="0" err="1"/>
                <a:t>for</a:t>
              </a:r>
              <a:r>
                <a:rPr lang="de-CH" sz="1199" dirty="0"/>
                <a:t> </a:t>
              </a:r>
              <a:r>
                <a:rPr lang="de-CH" sz="1199" dirty="0" err="1"/>
                <a:t>each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&amp; </a:t>
              </a:r>
              <a:r>
                <a:rPr lang="de-CH" sz="1199" dirty="0" err="1"/>
                <a:t>user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Contains</a:t>
              </a:r>
              <a:r>
                <a:rPr lang="de-CH" sz="1199" dirty="0"/>
                <a:t> 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</a:t>
              </a:r>
              <a:r>
                <a:rPr lang="de-CH" sz="1199" dirty="0" err="1"/>
                <a:t>history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context</a:t>
              </a:r>
              <a:r>
                <a:rPr lang="de-CH" sz="11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1107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Single «</a:t>
              </a:r>
              <a:r>
                <a:rPr lang="de-CH" sz="1199" dirty="0" err="1"/>
                <a:t>word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context</a:t>
              </a:r>
              <a:r>
                <a:rPr lang="de-CH" sz="1199" dirty="0"/>
                <a:t> and </a:t>
              </a:r>
              <a:r>
                <a:rPr lang="de-CH" sz="1199" dirty="0" err="1"/>
                <a:t>model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token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 err="1"/>
                <a:t>Represented</a:t>
              </a:r>
              <a:r>
                <a:rPr lang="de-CH" sz="1199" b="1" dirty="0"/>
                <a:t> </a:t>
              </a:r>
              <a:r>
                <a:rPr lang="de-CH" sz="1199" b="1" dirty="0" err="1"/>
                <a:t>as</a:t>
              </a:r>
              <a:r>
                <a:rPr lang="de-CH" sz="1199" b="1" dirty="0"/>
                <a:t> an </a:t>
              </a:r>
              <a:r>
                <a:rPr lang="de-CH" sz="1199" b="1" dirty="0" err="1"/>
                <a:t>int</a:t>
              </a:r>
              <a:r>
                <a:rPr lang="de-CH" sz="1199" b="1" dirty="0"/>
                <a:t> </a:t>
              </a:r>
              <a:r>
                <a:rPr lang="de-CH" sz="1199" b="1" dirty="0" err="1"/>
                <a:t>id</a:t>
              </a:r>
              <a:endParaRPr lang="en-CH" sz="11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02638" y="1934128"/>
            <a:ext cx="3287920" cy="25479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2990762" y="1192158"/>
            <a:ext cx="306485" cy="604553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372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920"/>
              <a:t>Running LLMs on prem</a:t>
            </a:r>
            <a:endParaRPr sz="492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867004" y="687162"/>
            <a:ext cx="1604544" cy="192906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982559" y="903507"/>
            <a:ext cx="1255152" cy="656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Q: </a:t>
            </a:r>
            <a:r>
              <a:rPr lang="de-CH" sz="1199" dirty="0" err="1"/>
              <a:t>what</a:t>
            </a:r>
            <a:r>
              <a:rPr lang="de-CH" sz="1199" dirty="0"/>
              <a:t>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r>
              <a:rPr lang="de-CH" sz="1199" dirty="0" err="1"/>
              <a:t>pluvia</a:t>
            </a:r>
            <a:r>
              <a:rPr lang="de-CH" sz="1199" dirty="0"/>
              <a:t> ?</a:t>
            </a:r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endParaRPr lang="de-CH" sz="1199" dirty="0"/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A: Pluvia </a:t>
            </a:r>
            <a:r>
              <a:rPr lang="de-CH" sz="1199" dirty="0" err="1"/>
              <a:t>is</a:t>
            </a:r>
            <a:r>
              <a:rPr lang="de-CH" sz="1199" dirty="0"/>
              <a:t> a </a:t>
            </a:r>
            <a:endParaRPr lang="en-CH" sz="11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7864287" y="1402198"/>
            <a:ext cx="280526" cy="1845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latin</a:t>
            </a:r>
            <a:endParaRPr lang="en-CH" sz="11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4462800" y="-859392"/>
            <a:ext cx="734849" cy="6321897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D2F03C59-8F0A-38CE-FE17-09E87023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80" y="47855"/>
            <a:ext cx="8630339" cy="276711"/>
          </a:xfrm>
        </p:spPr>
        <p:txBody>
          <a:bodyPr>
            <a:noAutofit/>
          </a:bodyPr>
          <a:lstStyle/>
          <a:p>
            <a:r>
              <a:rPr lang="de-CH" sz="1600" dirty="0" err="1"/>
              <a:t>How</a:t>
            </a:r>
            <a:r>
              <a:rPr lang="de-CH" sz="1600" dirty="0"/>
              <a:t> </a:t>
            </a:r>
            <a:r>
              <a:rPr lang="de-CH" sz="1600" dirty="0" err="1"/>
              <a:t>does</a:t>
            </a:r>
            <a:r>
              <a:rPr lang="de-CH" sz="1600" dirty="0"/>
              <a:t> an LLM </a:t>
            </a:r>
            <a:r>
              <a:rPr lang="de-CH" sz="1600" dirty="0" err="1"/>
              <a:t>work</a:t>
            </a:r>
            <a:r>
              <a:rPr lang="de-CH" sz="1600" dirty="0"/>
              <a:t> ?</a:t>
            </a:r>
            <a:endParaRPr lang="en-CH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588509" y="3436606"/>
            <a:ext cx="8439935" cy="1107226"/>
            <a:chOff x="588509" y="3436606"/>
            <a:chExt cx="8272975" cy="11072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84315" cy="9226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Trained</a:t>
              </a:r>
              <a:r>
                <a:rPr lang="de-CH" sz="1199" dirty="0"/>
                <a:t> on </a:t>
              </a:r>
              <a:r>
                <a:rPr lang="de-CH" sz="1199" dirty="0" err="1"/>
                <a:t>huge</a:t>
              </a:r>
              <a:r>
                <a:rPr lang="de-CH" sz="1199" dirty="0"/>
                <a:t> </a:t>
              </a:r>
              <a:r>
                <a:rPr lang="de-CH" sz="1199" dirty="0" err="1"/>
                <a:t>datasets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Does</a:t>
              </a:r>
              <a:r>
                <a:rPr lang="de-CH" sz="1199" dirty="0"/>
                <a:t> not </a:t>
              </a:r>
              <a:r>
                <a:rPr lang="de-CH" sz="1199" dirty="0" err="1"/>
                <a:t>change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Same </a:t>
              </a:r>
              <a:r>
                <a:rPr lang="de-CH" sz="1199" dirty="0" err="1"/>
                <a:t>for</a:t>
              </a:r>
              <a:r>
                <a:rPr lang="de-CH" sz="1199" dirty="0"/>
                <a:t> all </a:t>
              </a:r>
              <a:r>
                <a:rPr lang="de-CH" sz="1199" dirty="0" err="1"/>
                <a:t>users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model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Output a </a:t>
              </a:r>
              <a:r>
                <a:rPr lang="de-CH" sz="1199" b="1" dirty="0" err="1"/>
                <a:t>probability</a:t>
              </a:r>
              <a:r>
                <a:rPr lang="de-CH" sz="1199" b="1" dirty="0"/>
                <a:t> </a:t>
              </a:r>
              <a:r>
                <a:rPr lang="de-CH" sz="1199" b="1" dirty="0" err="1"/>
                <a:t>distribution</a:t>
              </a:r>
              <a:r>
                <a:rPr lang="de-CH" sz="1199" b="1" dirty="0"/>
                <a:t> </a:t>
              </a:r>
              <a:r>
                <a:rPr lang="de-CH" sz="1199" b="1" dirty="0" err="1"/>
                <a:t>over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 </a:t>
              </a:r>
              <a:r>
                <a:rPr lang="de-CH" sz="1199" b="1" dirty="0" err="1"/>
                <a:t>ids</a:t>
              </a:r>
              <a:endParaRPr lang="en-CH" sz="11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117567" cy="9226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users</a:t>
              </a:r>
              <a:r>
                <a:rPr lang="de-CH" sz="1199" dirty="0"/>
                <a:t> </a:t>
              </a:r>
              <a:r>
                <a:rPr lang="de-CH" sz="1199" dirty="0" err="1"/>
                <a:t>goal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Unique </a:t>
              </a:r>
              <a:r>
                <a:rPr lang="de-CH" sz="1199" dirty="0" err="1"/>
                <a:t>for</a:t>
              </a:r>
              <a:r>
                <a:rPr lang="de-CH" sz="1199" dirty="0"/>
                <a:t> </a:t>
              </a:r>
              <a:r>
                <a:rPr lang="de-CH" sz="1199" dirty="0" err="1"/>
                <a:t>each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&amp; </a:t>
              </a:r>
              <a:r>
                <a:rPr lang="de-CH" sz="1199" dirty="0" err="1"/>
                <a:t>user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Contains</a:t>
              </a:r>
              <a:r>
                <a:rPr lang="de-CH" sz="1199" dirty="0"/>
                <a:t> 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</a:t>
              </a:r>
              <a:r>
                <a:rPr lang="de-CH" sz="1199" dirty="0" err="1"/>
                <a:t>history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context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A </a:t>
              </a:r>
              <a:r>
                <a:rPr lang="de-CH" sz="1199" b="1" dirty="0" err="1"/>
                <a:t>list</a:t>
              </a:r>
              <a:r>
                <a:rPr lang="de-CH" sz="1199" b="1" dirty="0"/>
                <a:t> </a:t>
              </a:r>
              <a:r>
                <a:rPr lang="de-CH" sz="1199" b="1" dirty="0" err="1"/>
                <a:t>of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 </a:t>
              </a:r>
              <a:r>
                <a:rPr lang="de-CH" sz="1199" b="1" dirty="0" err="1"/>
                <a:t>ids</a:t>
              </a:r>
              <a:endParaRPr lang="en-CH" sz="11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1107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Single «</a:t>
              </a:r>
              <a:r>
                <a:rPr lang="de-CH" sz="1199" dirty="0" err="1"/>
                <a:t>word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context</a:t>
              </a:r>
              <a:r>
                <a:rPr lang="de-CH" sz="1199" dirty="0"/>
                <a:t> and </a:t>
              </a:r>
              <a:r>
                <a:rPr lang="de-CH" sz="1199" dirty="0" err="1"/>
                <a:t>model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token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 err="1"/>
                <a:t>Represented</a:t>
              </a:r>
              <a:r>
                <a:rPr lang="de-CH" sz="1199" b="1" dirty="0"/>
                <a:t> </a:t>
              </a:r>
              <a:r>
                <a:rPr lang="de-CH" sz="1199" b="1" dirty="0" err="1"/>
                <a:t>as</a:t>
              </a:r>
              <a:r>
                <a:rPr lang="de-CH" sz="1199" b="1" dirty="0"/>
                <a:t> an </a:t>
              </a:r>
              <a:r>
                <a:rPr lang="de-CH" sz="1199" b="1" dirty="0" err="1"/>
                <a:t>int</a:t>
              </a:r>
              <a:r>
                <a:rPr lang="de-CH" sz="1199" b="1" dirty="0"/>
                <a:t> </a:t>
              </a:r>
              <a:r>
                <a:rPr lang="de-CH" sz="1199" b="1" dirty="0" err="1"/>
                <a:t>id</a:t>
              </a:r>
              <a:endParaRPr lang="en-CH" sz="11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12" y="777669"/>
            <a:ext cx="1411251" cy="14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7346650" y="1281083"/>
            <a:ext cx="1289044" cy="47275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5375053" y="1031121"/>
            <a:ext cx="1811333" cy="989541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72" tIns="26972" rIns="26972" bIns="26972" rtlCol="0" anchor="ctr"/>
            <a:lstStyle/>
            <a:p>
              <a:pPr algn="ctr"/>
              <a:endParaRPr lang="en-CH" sz="11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600" b="1" dirty="0"/>
                  <a:t>2.78</a:t>
                </a:r>
              </a:p>
              <a:p>
                <a:pPr algn="ctr"/>
                <a:r>
                  <a:rPr lang="de-CH" sz="600" b="1" dirty="0"/>
                  <a:t>0.02</a:t>
                </a:r>
              </a:p>
              <a:p>
                <a:pPr algn="ctr"/>
                <a:r>
                  <a:rPr lang="de-CH" sz="600" b="1" dirty="0"/>
                  <a:t>98.7</a:t>
                </a:r>
              </a:p>
              <a:p>
                <a:pPr algn="ctr"/>
                <a:r>
                  <a:rPr lang="de-CH" sz="600" b="1" dirty="0"/>
                  <a:t>-23</a:t>
                </a:r>
              </a:p>
              <a:p>
                <a:pPr algn="ctr"/>
                <a:r>
                  <a:rPr lang="de-CH" sz="600" b="1" dirty="0"/>
                  <a:t>…</a:t>
                </a:r>
                <a:endParaRPr lang="en-CH" sz="6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2749093" y="1670705"/>
            <a:ext cx="8162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b="1" dirty="0">
                <a:solidFill>
                  <a:schemeClr val="bg2"/>
                </a:solidFill>
              </a:rPr>
              <a:t>[312, 2,17,…]</a:t>
            </a:r>
            <a:endParaRPr lang="en-CH" sz="800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4702638" y="1934128"/>
            <a:ext cx="3287920" cy="25479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2990762" y="1192158"/>
            <a:ext cx="306485" cy="604553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32652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867004" y="687162"/>
            <a:ext cx="1604544" cy="192906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982559" y="903507"/>
            <a:ext cx="1255152" cy="656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Q: </a:t>
            </a:r>
            <a:r>
              <a:rPr lang="de-CH" sz="1199" dirty="0" err="1"/>
              <a:t>what</a:t>
            </a:r>
            <a:r>
              <a:rPr lang="de-CH" sz="1199" dirty="0"/>
              <a:t>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r>
              <a:rPr lang="de-CH" sz="1199" dirty="0" err="1"/>
              <a:t>pluvia</a:t>
            </a:r>
            <a:r>
              <a:rPr lang="de-CH" sz="1199" dirty="0"/>
              <a:t> ?</a:t>
            </a:r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endParaRPr lang="de-CH" sz="1199" dirty="0"/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A: Pluvia </a:t>
            </a:r>
            <a:r>
              <a:rPr lang="de-CH" sz="1199" dirty="0" err="1"/>
              <a:t>is</a:t>
            </a:r>
            <a:r>
              <a:rPr lang="de-CH" sz="1199" dirty="0"/>
              <a:t> a latin</a:t>
            </a:r>
            <a:endParaRPr lang="en-CH" sz="11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7927607" y="1402198"/>
            <a:ext cx="153888" cy="1845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…</a:t>
            </a:r>
            <a:endParaRPr lang="en-CH" sz="11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4462800" y="-859392"/>
            <a:ext cx="734849" cy="6321897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D60B4B9-3309-8EBB-B21B-742B01ED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80" y="47855"/>
            <a:ext cx="8630339" cy="276711"/>
          </a:xfrm>
        </p:spPr>
        <p:txBody>
          <a:bodyPr>
            <a:noAutofit/>
          </a:bodyPr>
          <a:lstStyle/>
          <a:p>
            <a:r>
              <a:rPr lang="de-CH" sz="1600" dirty="0" err="1"/>
              <a:t>How</a:t>
            </a:r>
            <a:r>
              <a:rPr lang="de-CH" sz="1600" dirty="0"/>
              <a:t> </a:t>
            </a:r>
            <a:r>
              <a:rPr lang="de-CH" sz="1600" dirty="0" err="1"/>
              <a:t>does</a:t>
            </a:r>
            <a:r>
              <a:rPr lang="de-CH" sz="1600" dirty="0"/>
              <a:t> an LLM </a:t>
            </a:r>
            <a:r>
              <a:rPr lang="de-CH" sz="1600" dirty="0" err="1"/>
              <a:t>work</a:t>
            </a:r>
            <a:r>
              <a:rPr lang="de-CH" sz="1600" dirty="0"/>
              <a:t> ?</a:t>
            </a:r>
            <a:endParaRPr lang="en-CH" sz="1600" dirty="0"/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12" y="777669"/>
            <a:ext cx="1411251" cy="14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7346650" y="1281083"/>
            <a:ext cx="1289044" cy="47275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5375053" y="1031121"/>
            <a:ext cx="1811333" cy="989541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72" tIns="26972" rIns="26972" bIns="26972" rtlCol="0" anchor="ctr"/>
            <a:lstStyle/>
            <a:p>
              <a:pPr algn="ctr"/>
              <a:endParaRPr lang="en-CH" sz="11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600" dirty="0"/>
                <a:t>4</a:t>
              </a:r>
            </a:p>
            <a:p>
              <a:pPr algn="ctr"/>
              <a:r>
                <a:rPr lang="de-CH" sz="600" dirty="0"/>
                <a:t>17.2</a:t>
              </a:r>
            </a:p>
            <a:p>
              <a:pPr algn="ctr"/>
              <a:r>
                <a:rPr lang="de-CH" sz="600" dirty="0"/>
                <a:t>-33</a:t>
              </a:r>
            </a:p>
            <a:p>
              <a:pPr algn="ctr"/>
              <a:r>
                <a:rPr lang="de-CH" sz="600" dirty="0"/>
                <a:t>0.01</a:t>
              </a:r>
            </a:p>
            <a:p>
              <a:pPr algn="ctr"/>
              <a:r>
                <a:rPr lang="de-CH" sz="600" dirty="0"/>
                <a:t>…</a:t>
              </a:r>
              <a:endParaRPr lang="en-CH" sz="6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2749093" y="1670705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588509" y="3436606"/>
            <a:ext cx="8439935" cy="1107226"/>
            <a:chOff x="588509" y="3436606"/>
            <a:chExt cx="8272975" cy="110722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84315" cy="9226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Trained</a:t>
              </a:r>
              <a:r>
                <a:rPr lang="de-CH" sz="1199" dirty="0"/>
                <a:t> on </a:t>
              </a:r>
              <a:r>
                <a:rPr lang="de-CH" sz="1199" dirty="0" err="1"/>
                <a:t>huge</a:t>
              </a:r>
              <a:r>
                <a:rPr lang="de-CH" sz="1199" dirty="0"/>
                <a:t> </a:t>
              </a:r>
              <a:r>
                <a:rPr lang="de-CH" sz="1199" dirty="0" err="1"/>
                <a:t>datasets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Does</a:t>
              </a:r>
              <a:r>
                <a:rPr lang="de-CH" sz="1199" dirty="0"/>
                <a:t> not </a:t>
              </a:r>
              <a:r>
                <a:rPr lang="de-CH" sz="1199" dirty="0" err="1"/>
                <a:t>change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Same </a:t>
              </a:r>
              <a:r>
                <a:rPr lang="de-CH" sz="1199" dirty="0" err="1"/>
                <a:t>for</a:t>
              </a:r>
              <a:r>
                <a:rPr lang="de-CH" sz="1199" dirty="0"/>
                <a:t> all </a:t>
              </a:r>
              <a:r>
                <a:rPr lang="de-CH" sz="1199" dirty="0" err="1"/>
                <a:t>users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model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Output a </a:t>
              </a:r>
              <a:r>
                <a:rPr lang="de-CH" sz="1199" b="1" dirty="0" err="1"/>
                <a:t>probability</a:t>
              </a:r>
              <a:r>
                <a:rPr lang="de-CH" sz="1199" b="1" dirty="0"/>
                <a:t> </a:t>
              </a:r>
              <a:r>
                <a:rPr lang="de-CH" sz="1199" b="1" dirty="0" err="1"/>
                <a:t>distribution</a:t>
              </a:r>
              <a:r>
                <a:rPr lang="de-CH" sz="1199" b="1" dirty="0"/>
                <a:t> </a:t>
              </a:r>
              <a:r>
                <a:rPr lang="de-CH" sz="1199" b="1" dirty="0" err="1"/>
                <a:t>over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 </a:t>
              </a:r>
              <a:r>
                <a:rPr lang="de-CH" sz="1199" b="1" dirty="0" err="1"/>
                <a:t>ids</a:t>
              </a:r>
              <a:endParaRPr lang="en-CH" sz="11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117567" cy="9226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users</a:t>
              </a:r>
              <a:r>
                <a:rPr lang="de-CH" sz="1199" dirty="0"/>
                <a:t> </a:t>
              </a:r>
              <a:r>
                <a:rPr lang="de-CH" sz="1199" dirty="0" err="1"/>
                <a:t>goal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Unique </a:t>
              </a:r>
              <a:r>
                <a:rPr lang="de-CH" sz="1199" dirty="0" err="1"/>
                <a:t>for</a:t>
              </a:r>
              <a:r>
                <a:rPr lang="de-CH" sz="1199" dirty="0"/>
                <a:t> </a:t>
              </a:r>
              <a:r>
                <a:rPr lang="de-CH" sz="1199" dirty="0" err="1"/>
                <a:t>each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&amp; </a:t>
              </a:r>
              <a:r>
                <a:rPr lang="de-CH" sz="1199" dirty="0" err="1"/>
                <a:t>user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Contains</a:t>
              </a:r>
              <a:r>
                <a:rPr lang="de-CH" sz="1199" dirty="0"/>
                <a:t> 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</a:t>
              </a:r>
              <a:r>
                <a:rPr lang="de-CH" sz="1199" dirty="0" err="1"/>
                <a:t>history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context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A </a:t>
              </a:r>
              <a:r>
                <a:rPr lang="de-CH" sz="1199" b="1" dirty="0" err="1"/>
                <a:t>list</a:t>
              </a:r>
              <a:r>
                <a:rPr lang="de-CH" sz="1199" b="1" dirty="0"/>
                <a:t> </a:t>
              </a:r>
              <a:r>
                <a:rPr lang="de-CH" sz="1199" b="1" dirty="0" err="1"/>
                <a:t>of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 </a:t>
              </a:r>
              <a:r>
                <a:rPr lang="de-CH" sz="1199" b="1" dirty="0" err="1"/>
                <a:t>ids</a:t>
              </a:r>
              <a:endParaRPr lang="en-CH" sz="11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1107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Single «</a:t>
              </a:r>
              <a:r>
                <a:rPr lang="de-CH" sz="1199" dirty="0" err="1"/>
                <a:t>word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context</a:t>
              </a:r>
              <a:r>
                <a:rPr lang="de-CH" sz="1199" dirty="0"/>
                <a:t> and </a:t>
              </a:r>
              <a:r>
                <a:rPr lang="de-CH" sz="1199" dirty="0" err="1"/>
                <a:t>model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token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 err="1"/>
                <a:t>Represented</a:t>
              </a:r>
              <a:r>
                <a:rPr lang="de-CH" sz="1199" b="1" dirty="0"/>
                <a:t> </a:t>
              </a:r>
              <a:r>
                <a:rPr lang="de-CH" sz="1199" b="1" dirty="0" err="1"/>
                <a:t>as</a:t>
              </a:r>
              <a:r>
                <a:rPr lang="de-CH" sz="1199" b="1" dirty="0"/>
                <a:t> an </a:t>
              </a:r>
              <a:r>
                <a:rPr lang="de-CH" sz="1199" b="1" dirty="0" err="1"/>
                <a:t>int</a:t>
              </a:r>
              <a:r>
                <a:rPr lang="de-CH" sz="1199" b="1" dirty="0"/>
                <a:t> </a:t>
              </a:r>
              <a:r>
                <a:rPr lang="de-CH" sz="1199" b="1" dirty="0" err="1"/>
                <a:t>id</a:t>
              </a:r>
              <a:endParaRPr lang="en-CH" sz="11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2990762" y="1192158"/>
            <a:ext cx="306485" cy="604553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02638" y="1934128"/>
            <a:ext cx="3287920" cy="25479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67442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867004" y="687162"/>
            <a:ext cx="1604544" cy="192906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982559" y="903507"/>
            <a:ext cx="1363540" cy="1025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Q: </a:t>
            </a:r>
            <a:r>
              <a:rPr lang="de-CH" sz="1199" dirty="0" err="1"/>
              <a:t>what</a:t>
            </a:r>
            <a:r>
              <a:rPr lang="de-CH" sz="1199" dirty="0"/>
              <a:t>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r>
              <a:rPr lang="de-CH" sz="1199" dirty="0" err="1"/>
              <a:t>pluvia</a:t>
            </a:r>
            <a:r>
              <a:rPr lang="de-CH" sz="1199" dirty="0"/>
              <a:t> ?</a:t>
            </a:r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endParaRPr lang="de-CH" sz="1199" dirty="0"/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A: Pluvia </a:t>
            </a:r>
            <a:r>
              <a:rPr lang="de-CH" sz="1199" dirty="0" err="1"/>
              <a:t>is</a:t>
            </a:r>
            <a:r>
              <a:rPr lang="de-CH" sz="1199" dirty="0"/>
              <a:t> a </a:t>
            </a:r>
            <a:r>
              <a:rPr lang="en-US" sz="1199" dirty="0" err="1"/>
              <a:t>latin</a:t>
            </a:r>
            <a:r>
              <a:rPr lang="en-US" sz="1199" dirty="0"/>
              <a:t> word meaning rainfall.</a:t>
            </a:r>
            <a:endParaRPr lang="en-CH" sz="11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7845854" y="1402198"/>
            <a:ext cx="317395" cy="1845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EOT</a:t>
            </a:r>
            <a:endParaRPr lang="en-CH" sz="1199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3E65E0-94AD-4880-ED1A-F89EC572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80" y="47855"/>
            <a:ext cx="8630339" cy="276711"/>
          </a:xfrm>
        </p:spPr>
        <p:txBody>
          <a:bodyPr>
            <a:noAutofit/>
          </a:bodyPr>
          <a:lstStyle/>
          <a:p>
            <a:r>
              <a:rPr lang="de-CH" sz="1600" dirty="0" err="1"/>
              <a:t>How</a:t>
            </a:r>
            <a:r>
              <a:rPr lang="de-CH" sz="1600" dirty="0"/>
              <a:t> </a:t>
            </a:r>
            <a:r>
              <a:rPr lang="de-CH" sz="1600" dirty="0" err="1"/>
              <a:t>does</a:t>
            </a:r>
            <a:r>
              <a:rPr lang="de-CH" sz="1600" dirty="0"/>
              <a:t> an LLM </a:t>
            </a:r>
            <a:r>
              <a:rPr lang="de-CH" sz="1600" dirty="0" err="1"/>
              <a:t>work</a:t>
            </a:r>
            <a:r>
              <a:rPr lang="de-CH" sz="1600" dirty="0"/>
              <a:t> ?</a:t>
            </a:r>
            <a:endParaRPr lang="en-CH" sz="1600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12" y="777669"/>
            <a:ext cx="1411251" cy="14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6581833" y="1281083"/>
            <a:ext cx="2053861" cy="472758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72" tIns="26972" rIns="26972" bIns="26972" rtlCol="0" anchor="ctr"/>
            <a:lstStyle/>
            <a:p>
              <a:pPr algn="ctr"/>
              <a:endParaRPr lang="en-CH" sz="11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72" tIns="26972" rIns="26972" bIns="26972" rtlCol="0" anchor="ctr"/>
            <a:lstStyle/>
            <a:p>
              <a:pPr algn="ctr"/>
              <a:endParaRPr lang="en-CH" sz="11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2749093" y="1031121"/>
            <a:ext cx="3529531" cy="989541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600" dirty="0"/>
                  <a:t>0.2</a:t>
                </a:r>
              </a:p>
              <a:p>
                <a:pPr algn="ctr"/>
                <a:r>
                  <a:rPr lang="de-CH" sz="600" dirty="0"/>
                  <a:t>29.4</a:t>
                </a:r>
              </a:p>
              <a:p>
                <a:pPr algn="ctr"/>
                <a:r>
                  <a:rPr lang="de-CH" sz="600" dirty="0"/>
                  <a:t>95</a:t>
                </a:r>
              </a:p>
              <a:p>
                <a:pPr algn="ctr"/>
                <a:r>
                  <a:rPr lang="de-CH" sz="600" dirty="0"/>
                  <a:t>567</a:t>
                </a:r>
              </a:p>
              <a:p>
                <a:pPr algn="ctr"/>
                <a:r>
                  <a:rPr lang="de-CH" sz="600" dirty="0"/>
                  <a:t>…</a:t>
                </a:r>
                <a:endParaRPr lang="en-CH" sz="6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8066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800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588509" y="3436606"/>
            <a:ext cx="8439935" cy="1107226"/>
            <a:chOff x="588509" y="3436606"/>
            <a:chExt cx="8272975" cy="110722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84315" cy="9226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Trained</a:t>
              </a:r>
              <a:r>
                <a:rPr lang="de-CH" sz="1199" dirty="0"/>
                <a:t> on </a:t>
              </a:r>
              <a:r>
                <a:rPr lang="de-CH" sz="1199" dirty="0" err="1"/>
                <a:t>huge</a:t>
              </a:r>
              <a:r>
                <a:rPr lang="de-CH" sz="1199" dirty="0"/>
                <a:t> </a:t>
              </a:r>
              <a:r>
                <a:rPr lang="de-CH" sz="1199" dirty="0" err="1"/>
                <a:t>datasets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Does</a:t>
              </a:r>
              <a:r>
                <a:rPr lang="de-CH" sz="1199" dirty="0"/>
                <a:t> not </a:t>
              </a:r>
              <a:r>
                <a:rPr lang="de-CH" sz="1199" dirty="0" err="1"/>
                <a:t>change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Same </a:t>
              </a:r>
              <a:r>
                <a:rPr lang="de-CH" sz="1199" dirty="0" err="1"/>
                <a:t>for</a:t>
              </a:r>
              <a:r>
                <a:rPr lang="de-CH" sz="1199" dirty="0"/>
                <a:t> all </a:t>
              </a:r>
              <a:r>
                <a:rPr lang="de-CH" sz="1199" dirty="0" err="1"/>
                <a:t>users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model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Output a </a:t>
              </a:r>
              <a:r>
                <a:rPr lang="de-CH" sz="1199" b="1" dirty="0" err="1"/>
                <a:t>probability</a:t>
              </a:r>
              <a:r>
                <a:rPr lang="de-CH" sz="1199" b="1" dirty="0"/>
                <a:t> </a:t>
              </a:r>
              <a:r>
                <a:rPr lang="de-CH" sz="1199" b="1" dirty="0" err="1"/>
                <a:t>distribution</a:t>
              </a:r>
              <a:r>
                <a:rPr lang="de-CH" sz="1199" b="1" dirty="0"/>
                <a:t> </a:t>
              </a:r>
              <a:r>
                <a:rPr lang="de-CH" sz="1199" b="1" dirty="0" err="1"/>
                <a:t>over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 </a:t>
              </a:r>
              <a:r>
                <a:rPr lang="de-CH" sz="1199" b="1" dirty="0" err="1"/>
                <a:t>ids</a:t>
              </a:r>
              <a:endParaRPr lang="en-CH" sz="11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117567" cy="9226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users</a:t>
              </a:r>
              <a:r>
                <a:rPr lang="de-CH" sz="1199" dirty="0"/>
                <a:t> </a:t>
              </a:r>
              <a:r>
                <a:rPr lang="de-CH" sz="1199" dirty="0" err="1"/>
                <a:t>goal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Unique </a:t>
              </a:r>
              <a:r>
                <a:rPr lang="de-CH" sz="1199" dirty="0" err="1"/>
                <a:t>for</a:t>
              </a:r>
              <a:r>
                <a:rPr lang="de-CH" sz="1199" dirty="0"/>
                <a:t> </a:t>
              </a:r>
              <a:r>
                <a:rPr lang="de-CH" sz="1199" dirty="0" err="1"/>
                <a:t>each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&amp; </a:t>
              </a:r>
              <a:r>
                <a:rPr lang="de-CH" sz="1199" dirty="0" err="1"/>
                <a:t>user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Contains</a:t>
              </a:r>
              <a:r>
                <a:rPr lang="de-CH" sz="1199" dirty="0"/>
                <a:t> 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</a:t>
              </a:r>
              <a:r>
                <a:rPr lang="de-CH" sz="1199" dirty="0" err="1"/>
                <a:t>history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context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A </a:t>
              </a:r>
              <a:r>
                <a:rPr lang="de-CH" sz="1199" b="1" dirty="0" err="1"/>
                <a:t>list</a:t>
              </a:r>
              <a:r>
                <a:rPr lang="de-CH" sz="1199" b="1" dirty="0"/>
                <a:t> </a:t>
              </a:r>
              <a:r>
                <a:rPr lang="de-CH" sz="1199" b="1" dirty="0" err="1"/>
                <a:t>of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 </a:t>
              </a:r>
              <a:r>
                <a:rPr lang="de-CH" sz="1199" b="1" dirty="0" err="1"/>
                <a:t>ids</a:t>
              </a:r>
              <a:endParaRPr lang="en-CH" sz="11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1107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Single «</a:t>
              </a:r>
              <a:r>
                <a:rPr lang="de-CH" sz="1199" dirty="0" err="1"/>
                <a:t>word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context</a:t>
              </a:r>
              <a:r>
                <a:rPr lang="de-CH" sz="1199" dirty="0"/>
                <a:t> and </a:t>
              </a:r>
              <a:r>
                <a:rPr lang="de-CH" sz="1199" dirty="0" err="1"/>
                <a:t>model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token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 err="1"/>
                <a:t>Represented</a:t>
              </a:r>
              <a:r>
                <a:rPr lang="de-CH" sz="1199" b="1" dirty="0"/>
                <a:t> </a:t>
              </a:r>
              <a:r>
                <a:rPr lang="de-CH" sz="1199" b="1" dirty="0" err="1"/>
                <a:t>as</a:t>
              </a:r>
              <a:r>
                <a:rPr lang="de-CH" sz="1199" b="1" dirty="0"/>
                <a:t> an </a:t>
              </a:r>
              <a:r>
                <a:rPr lang="de-CH" sz="1199" b="1" dirty="0" err="1"/>
                <a:t>int</a:t>
              </a:r>
              <a:r>
                <a:rPr lang="de-CH" sz="1199" b="1" dirty="0"/>
                <a:t> </a:t>
              </a:r>
              <a:r>
                <a:rPr lang="de-CH" sz="1199" b="1" dirty="0" err="1"/>
                <a:t>id</a:t>
              </a:r>
              <a:endParaRPr lang="en-CH" sz="11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2990762" y="1192158"/>
            <a:ext cx="306485" cy="604553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216274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 - Encoder Models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300" y="409575"/>
            <a:ext cx="358140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Transformers, LLMs, Encoder, Decoder: WTF?</a:t>
            </a:r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4446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300" b="1"/>
              <a:t>Transformers</a:t>
            </a:r>
            <a:r>
              <a:rPr lang="en" sz="1300"/>
              <a:t>: A flexible architecture that uses self-attention to process sequential data efficiently.</a:t>
            </a:r>
            <a:endParaRPr sz="13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300" b="1"/>
              <a:t>LLMs</a:t>
            </a:r>
            <a:r>
              <a:rPr lang="en" sz="1300"/>
              <a:t>: Large-scale Transformer models trained on extensive text datasets to perform various language tasks.</a:t>
            </a:r>
            <a:endParaRPr sz="13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300" b="1"/>
              <a:t>Encoder Models</a:t>
            </a:r>
            <a:r>
              <a:rPr lang="en" sz="1300"/>
              <a:t>: Part of the Transformer architecture focused on understanding and interpreting input data (</a:t>
            </a:r>
            <a:r>
              <a:rPr lang="en" sz="1300" i="1"/>
              <a:t>e.g. BERT</a:t>
            </a:r>
            <a:r>
              <a:rPr lang="en" sz="1300"/>
              <a:t>)</a:t>
            </a:r>
            <a:endParaRPr sz="13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300" b="1"/>
              <a:t>Decoder Models</a:t>
            </a:r>
            <a:r>
              <a:rPr lang="en" sz="1300"/>
              <a:t>: Part of the Transformer architecture focused on generating sequential output based on the interpreted inputs or prior outputs (</a:t>
            </a:r>
            <a:r>
              <a:rPr lang="en" sz="1300" i="1"/>
              <a:t>e.g. GPT</a:t>
            </a:r>
            <a:r>
              <a:rPr lang="en" sz="1300"/>
              <a:t>)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use case for today</a:t>
            </a:r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Medical assessment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Weird use of language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Completely made up, but realistic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Binary classification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Negative:  "No specific findings can be derived from the diagnosis currently named as the basis for the regulation.",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Positive: "Socio-medical indication for the aid is confirmed.",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Decision: Encoder vs Decoder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Well understood and mature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Inference on CPU possible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Constant time for prediction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Training on pretty much any GPU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With a few tricks even training on CPU possible in seconds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Useful for predicting categories / binary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Limited usefulness for QA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can only predict range in original text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Not sufficient for generation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2C99ED6-603D-7A55-7B1E-BF70E6ABE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358" y="310560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5F6FA-0089-09D9-8D81-B8A1266B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Central </a:t>
            </a:r>
            <a:r>
              <a:rPr lang="de-CH" dirty="0" err="1"/>
              <a:t>drawback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Encoder Models: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training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B7507-E72A-8B75-8490-A5D774CE8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Prediction</a:t>
            </a:r>
            <a:r>
              <a:rPr lang="de-CH" dirty="0"/>
              <a:t> </a:t>
            </a:r>
            <a:r>
              <a:rPr lang="de-CH" dirty="0" err="1"/>
              <a:t>head</a:t>
            </a:r>
            <a:r>
              <a:rPr lang="de-CH" dirty="0"/>
              <a:t> on top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embedding</a:t>
            </a:r>
            <a:r>
              <a:rPr lang="de-CH" dirty="0"/>
              <a:t> </a:t>
            </a:r>
            <a:r>
              <a:rPr lang="de-CH" dirty="0" err="1"/>
              <a:t>layer</a:t>
            </a:r>
            <a:r>
              <a:rPr lang="de-CH" dirty="0"/>
              <a:t> </a:t>
            </a:r>
            <a:r>
              <a:rPr lang="de-CH" dirty="0" err="1"/>
              <a:t>needs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trained</a:t>
            </a:r>
            <a:endParaRPr lang="de-CH" dirty="0"/>
          </a:p>
          <a:p>
            <a:r>
              <a:rPr lang="en-US" dirty="0"/>
              <a:t>How many samples do we need?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Gathering samples can be time consuming, hard, error-prone, and costly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What can you do with a handful of samples?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As few as 5 per category?</a:t>
            </a:r>
          </a:p>
          <a:p>
            <a:endParaRPr lang="en-US" dirty="0"/>
          </a:p>
          <a:p>
            <a:pPr lvl="1"/>
            <a:endParaRPr lang="de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6746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SetFit - Efficient Few-Shot Learning Without Prompts</a:t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25" y="1172600"/>
            <a:ext cx="6502799" cy="14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900" y="2720000"/>
            <a:ext cx="3686074" cy="23157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/>
        </p:nvSpPr>
        <p:spPr>
          <a:xfrm>
            <a:off x="6024975" y="4460950"/>
            <a:ext cx="339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https://huggingface.co/blog/setfit</a:t>
            </a:r>
            <a:r>
              <a:rPr lang="en" sz="1600"/>
              <a:t> 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900"/>
                </a:highlight>
              </a:rPr>
              <a:t>Walk through LLM training on CPU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174" name="Google Shape;174;p32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https://colab.research.google.com/github/DJCordhose/practical-llm/blob/main/Assessment_SetFit.ipynb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Before travel</a:t>
            </a:r>
            <a:endParaRPr b="1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Fill in speaker form for requirements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Have a fallback for WiFi outage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Download these slides as PDF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Clone repo with latest version of </a:t>
            </a:r>
            <a:r>
              <a:rPr lang="en" sz="16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On Site</a:t>
            </a:r>
            <a:endParaRPr b="1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Figure out speaker WiFi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30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952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 - quantized / smaller Decoder Models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Decision: Decoder vs Encoder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General models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Can generate answers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Work without training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Might also benefit from few shot learning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Are extremely costly to train, impractical for almost everyone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Context sizes vary (depending on the Model)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with large contexts certain positions might be blind spots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Memory consumption grows with context used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Response time grows with tokens produced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Inference on GPU</a:t>
            </a:r>
            <a:endParaRPr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3CA892-AE61-522C-4B0D-663167E30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358" y="310560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suitable NVDIA GPU microarchitectures</a:t>
            </a:r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1900">
                <a:solidFill>
                  <a:srgbClr val="212121"/>
                </a:solidFill>
              </a:rPr>
              <a:t>T4/RTX 20: </a:t>
            </a:r>
            <a:r>
              <a:rPr lang="en" sz="19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900" u="sng">
              <a:solidFill>
                <a:srgbClr val="1155CC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1900">
                <a:solidFill>
                  <a:srgbClr val="212121"/>
                </a:solidFill>
              </a:rPr>
              <a:t>V100 - professional variant of RTX 20 consumer line: </a:t>
            </a:r>
            <a:r>
              <a:rPr lang="en" sz="19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900" u="sng">
              <a:solidFill>
                <a:srgbClr val="1155CC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1900">
                <a:solidFill>
                  <a:srgbClr val="212121"/>
                </a:solidFill>
              </a:rPr>
              <a:t>A100/RTX 30: </a:t>
            </a:r>
            <a:r>
              <a:rPr lang="en" sz="19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900" u="sng">
              <a:solidFill>
                <a:srgbClr val="1155CC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1900">
                <a:solidFill>
                  <a:srgbClr val="212121"/>
                </a:solidFill>
              </a:rPr>
              <a:t>L4/L40/RTX 40: </a:t>
            </a:r>
            <a:r>
              <a:rPr lang="en" sz="19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900" u="sng">
              <a:solidFill>
                <a:srgbClr val="1155CC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1900">
                <a:solidFill>
                  <a:srgbClr val="212121"/>
                </a:solidFill>
              </a:rPr>
              <a:t>H100 - professional variant of RTX 40 consumer line, not available on Colab (yet?): </a:t>
            </a:r>
            <a:r>
              <a:rPr lang="en" sz="19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900">
              <a:solidFill>
                <a:srgbClr val="212121"/>
              </a:solidFill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833474" y="1436527"/>
            <a:ext cx="317700" cy="324600"/>
          </a:xfrm>
          <a:prstGeom prst="rect">
            <a:avLst/>
          </a:prstGeom>
          <a:solidFill>
            <a:srgbClr val="00FF00">
              <a:alpha val="5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0" name="Google Shape;200;p36"/>
          <p:cNvSpPr/>
          <p:nvPr/>
        </p:nvSpPr>
        <p:spPr>
          <a:xfrm>
            <a:off x="833473" y="3058633"/>
            <a:ext cx="784311" cy="324600"/>
          </a:xfrm>
          <a:prstGeom prst="rect">
            <a:avLst/>
          </a:prstGeom>
          <a:solidFill>
            <a:srgbClr val="00FF00">
              <a:alpha val="5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1" name="Google Shape;201;p36"/>
          <p:cNvSpPr/>
          <p:nvPr/>
        </p:nvSpPr>
        <p:spPr>
          <a:xfrm>
            <a:off x="817124" y="2438850"/>
            <a:ext cx="589645" cy="265800"/>
          </a:xfrm>
          <a:prstGeom prst="rect">
            <a:avLst/>
          </a:prstGeom>
          <a:solidFill>
            <a:srgbClr val="00FF00">
              <a:alpha val="5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2" name="Google Shape;202;p36"/>
          <p:cNvSpPr/>
          <p:nvPr/>
        </p:nvSpPr>
        <p:spPr>
          <a:xfrm>
            <a:off x="7107500" y="226450"/>
            <a:ext cx="1976100" cy="9528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00FF00">
              <a:alpha val="5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layfair Display"/>
                <a:ea typeface="Playfair Display"/>
                <a:cs typeface="Playfair Display"/>
                <a:sym typeface="Playfair Display"/>
              </a:rPr>
              <a:t>Commodity: available for small €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T4		: 16GB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A100	: 40GB/80GB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L4		: 24GB (L40: 48GB)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A3E9F58-6AD7-84F6-E126-511D0883F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358" y="310560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Typical resolution is 16 Bit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parameter takes 2 Bytes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Transient memory and storage of context comes on top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Varies with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length of context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architecture of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about reducing resolution to 8 Bit or 4 Bit (and even 1 Bit)?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Thus cutting memory requirement down to half or quarter?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Overview: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Bitsandbytes - Most straight forward approach to quantization</a:t>
            </a:r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Dive: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/>
              <a:t> 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go down to 4 Bits: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/>
              <a:t> 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inference can be slower than more sophisticated methods (like GPTQ) or full FP16 precision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Huggingface: De facto standard Hub for LLMs</a:t>
            </a:r>
            <a:endParaRPr/>
          </a:p>
        </p:txBody>
      </p:sp>
      <p:sp>
        <p:nvSpPr>
          <p:cNvPr id="226" name="Google Shape;226;p40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the your model: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https://huggingface.co/models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out models in chat: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https://huggingface.co/chat/</a:t>
            </a:r>
            <a:r>
              <a:rPr lang="en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 model: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https://huggingface.co/docs/text-generation-inference/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Decision: Smaller Model vs Quantiztion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A3E9F58-6AD7-84F6-E126-511D0883F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358" y="310560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2A90D-6A47-015C-538D-A1ED949EF258}"/>
              </a:ext>
            </a:extLst>
          </p:cNvPr>
          <p:cNvSpPr txBox="1">
            <a:spLocks/>
          </p:cNvSpPr>
          <p:nvPr/>
        </p:nvSpPr>
        <p:spPr>
          <a:xfrm>
            <a:off x="311700" y="1250822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Quantization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dirty="0" err="1"/>
              <a:t>multi</a:t>
            </a:r>
            <a:r>
              <a:rPr lang="de-CH" dirty="0"/>
              <a:t> </a:t>
            </a:r>
            <a:r>
              <a:rPr lang="de-CH" dirty="0" err="1"/>
              <a:t>language</a:t>
            </a:r>
            <a:endParaRPr lang="de-CH"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1438" y="2249465"/>
            <a:ext cx="8520600" cy="2795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Smaller Models:</a:t>
            </a:r>
            <a:endParaRPr b="1"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Microsoft Phi 3 3.8B: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https://colab.research.google.com/github/DJCordhose/practical-llm/blob/main/Assessment_Phi_3_mini_T4.ipynb</a:t>
            </a:r>
            <a:r>
              <a:rPr lang="en" dirty="0"/>
              <a:t> 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Google Gemma 2 2B: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https://colab.research.google.com/github/DJCordhose/practical-llm/blob/main/Assessment_Gemma_2_2B_T4.ipynb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Quantization</a:t>
            </a:r>
            <a:endParaRPr b="1"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Meta Llama 3.1 8B - Quantized to 4-Bit and 8-Bit: </a:t>
            </a:r>
            <a:r>
              <a:rPr lang="en" u="sng" dirty="0">
                <a:solidFill>
                  <a:schemeClr val="hlink"/>
                </a:solidFill>
                <a:hlinkClick r:id="rId6"/>
              </a:rPr>
              <a:t>https://colab.research.google.com/github/DJCordhose/practical-llm/blob/main/Assessment_Llama_3.1_8B_Quantize_T4.ipynb</a:t>
            </a:r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6167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900"/>
                </a:highlight>
              </a:rPr>
              <a:t>Hands-On: 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311700" y="1489055"/>
            <a:ext cx="8349000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 dirty="0">
                <a:solidFill>
                  <a:schemeClr val="dk2"/>
                </a:solidFill>
                <a:highlight>
                  <a:srgbClr val="FF0000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LINK ZUM NOTEBOOK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Aktuelle Notebooks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case als Teil des ersten Notebooks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Evidently Eval: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https://colab.research.google.com/drive/1JHhM-flsmn-AIxrs0f3Bh3AjjdBnNLHT#scrollTo=U7aJCgFdwx6K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900"/>
                </a:highlight>
              </a:rPr>
              <a:t>Hands-On: 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8" name="Google Shape;238;p42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Criteria</a:t>
            </a:r>
            <a:endParaRPr b="1" dirty="0"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Quality of language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Halluzination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Accuracy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Speed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Memory consumption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Additional task</a:t>
            </a:r>
            <a:endParaRPr b="1" dirty="0"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Concentrate on best model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Check sample in another language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Check for supported languages here: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https://huggingface.co/meta-llama/Meta-Llama-3.1-8B-Instruct</a:t>
            </a:r>
            <a:r>
              <a:rPr lang="en" dirty="0"/>
              <a:t> </a:t>
            </a:r>
            <a:endParaRPr dirty="0"/>
          </a:p>
        </p:txBody>
      </p:sp>
      <p:sp>
        <p:nvSpPr>
          <p:cNvPr id="239" name="Google Shape;239;p42"/>
          <p:cNvSpPr txBox="1"/>
          <p:nvPr/>
        </p:nvSpPr>
        <p:spPr>
          <a:xfrm>
            <a:off x="483300" y="4568875"/>
            <a:ext cx="8349000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 dirty="0">
                <a:solidFill>
                  <a:schemeClr val="dk2"/>
                </a:solidFill>
                <a:highlight>
                  <a:srgbClr val="FF0000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LINK ZUM NOTEBOOK</a:t>
            </a:r>
            <a:endParaRPr dirty="0"/>
          </a:p>
        </p:txBody>
      </p:sp>
      <p:sp>
        <p:nvSpPr>
          <p:cNvPr id="240" name="Google Shape;240;p42"/>
          <p:cNvSpPr/>
          <p:nvPr/>
        </p:nvSpPr>
        <p:spPr>
          <a:xfrm>
            <a:off x="5411100" y="1234075"/>
            <a:ext cx="3140700" cy="1817400"/>
          </a:xfrm>
          <a:prstGeom prst="wedgeRectCallout">
            <a:avLst>
              <a:gd name="adj1" fmla="val -91012"/>
              <a:gd name="adj2" fmla="val 887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layfair Display"/>
                <a:ea typeface="Playfair Display"/>
                <a:cs typeface="Playfair Display"/>
                <a:sym typeface="Playfair Display"/>
              </a:rPr>
              <a:t>In der Gesamtschau der hier vorliegenden Informationen kann nicht erkannt werden, wie die Versorgung des Versicherten mit dem Produkt begründet werden könnte, noch kann die Unbedenklichkeit einer solchen Versorgung bestätigt werden.</a:t>
            </a: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62834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llama.cpp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Quantization and optimization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Optimized for Apple Silicon M1/M2/M3/M4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Ollama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Simplifies usage of llama.cpp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2986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Coffee Break</a:t>
            </a:r>
            <a:endParaRPr lang="en-CH" dirty="0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0CB33089-33F2-9E2F-93AB-77EAEB9D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801" y="1017725"/>
            <a:ext cx="3392397" cy="339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1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- larger Decoder Models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There are more powerful versions of OS decoder models available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Rival OpenAI GPT 3.5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Support for major European languages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Quantized versions will run on small GPUs, but far too slow for real world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Useful as demonstration only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Those models will run on available hardware and </a:t>
            </a:r>
            <a:r>
              <a:rPr lang="en" b="1" dirty="0"/>
              <a:t>dedicated inference server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/>
              <a:t>H100 GPUs are are expensive, but available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Inference servers optimize for latency and throughput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We can get a preview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C4B0F97-9465-8C71-D515-F05F2537C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478" y="293351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4310743" y="4412125"/>
            <a:ext cx="43423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/>
              <a:t>The future is already here, it is just not evenly distributed</a:t>
            </a:r>
          </a:p>
          <a:p>
            <a:pPr algn="r"/>
            <a:r>
              <a:rPr lang="en-US" sz="1800" dirty="0"/>
              <a:t>- William </a:t>
            </a:r>
            <a:r>
              <a:rPr lang="en-US" sz="1800" dirty="0" err="1"/>
              <a:t>Gibbson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Good context length: 24K input, 8K output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only uses fraction of parameters at a time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Reference</a:t>
            </a:r>
            <a:endParaRPr b="1" dirty="0"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dirty="0"/>
              <a:t> 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dirty="0"/>
              <a:t>  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Sparse Mixture of Experts (SMoE) Mixtral 8x7B: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Even better context length: 128k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Supported languages: English, German, French, Italian, Portuguese, Hindi, Spanish, and Thai.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Significantly better scores in European languages than 8B version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80629"/>
              <a:buChar char="●"/>
            </a:pPr>
            <a:r>
              <a:rPr lang="en"/>
              <a:t>Compared to </a:t>
            </a:r>
            <a:r>
              <a:rPr lang="en" sz="1832"/>
              <a:t>Mixtral 8x7B</a:t>
            </a:r>
            <a:endParaRPr sz="2232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" sz="1800"/>
              <a:t>significantly better scores all over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" sz="1800"/>
              <a:t>Needs more memory and compute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 b="1"/>
              <a:t>Reference</a:t>
            </a:r>
            <a:endParaRPr b="1"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/>
              <a:t> 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general benchmarks for LLMs</a:t>
            </a:r>
            <a:endParaRPr/>
          </a:p>
        </p:txBody>
      </p:sp>
      <p:sp>
        <p:nvSpPr>
          <p:cNvPr id="275" name="Google Shape;275;p48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1"/>
              <a:t>MMLU (Massive Multitask Language Understanding)</a:t>
            </a:r>
            <a:endParaRPr sz="1400"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 sz="1400"/>
              <a:t>Evaluates general knowledge and reasoning across 50+ subjects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 sz="1400"/>
              <a:t>Includes elementary to university-level questions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1"/>
              <a:t>ARC Challenge (AI2 Reasoning Challenge)</a:t>
            </a:r>
            <a:endParaRPr sz="1400"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 sz="1400"/>
              <a:t>Tests scientific reasoning and application of knowledge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 sz="1400"/>
              <a:t>Derived from standardized science exams for 3rd-9th grade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 sz="1400"/>
              <a:t>Includes both multiple-choice and open-ended questions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/>
              <a:t>HellaSwag</a:t>
            </a:r>
            <a:endParaRPr sz="1400"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 sz="1400"/>
              <a:t>Focuses on commonsense reasoning and narrative understanding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 sz="1400"/>
              <a:t>Requires predicting the most plausible continuation of scenarios</a:t>
            </a:r>
            <a:endParaRPr sz="1400"/>
          </a:p>
        </p:txBody>
      </p:sp>
      <p:sp>
        <p:nvSpPr>
          <p:cNvPr id="276" name="Google Shape;276;p48"/>
          <p:cNvSpPr txBox="1"/>
          <p:nvPr/>
        </p:nvSpPr>
        <p:spPr>
          <a:xfrm>
            <a:off x="4420175" y="4658250"/>
            <a:ext cx="467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https://huggingface.co/spaces/open-llm-leaderboard/blog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Multilingual benchmarks</a:t>
            </a:r>
            <a:endParaRPr/>
          </a:p>
        </p:txBody>
      </p:sp>
      <p:sp>
        <p:nvSpPr>
          <p:cNvPr id="282" name="Google Shape;282;p49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3" name="Google Shape;2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3253077"/>
            <a:ext cx="7334426" cy="184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800" y="1321675"/>
            <a:ext cx="6187350" cy="2207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5" name="Google Shape;285;p49"/>
          <p:cNvSpPr txBox="1"/>
          <p:nvPr/>
        </p:nvSpPr>
        <p:spPr>
          <a:xfrm>
            <a:off x="132350" y="4590900"/>
            <a:ext cx="729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https://huggingface.co/meta-llama/Meta-Llama-3.1-70B-Instruct#multilingual-benchmarks</a:t>
            </a:r>
            <a:r>
              <a:rPr lang="en" sz="1200"/>
              <a:t>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https://mistral.ai/news/mixtral-of-experts/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Decoder Skizze in ordentlich und in Englisch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are we Folie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takeaways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make this fit into small GPUs?</a:t>
            </a:r>
            <a:endParaRPr/>
          </a:p>
        </p:txBody>
      </p:sp>
      <p:sp>
        <p:nvSpPr>
          <p:cNvPr id="291" name="Google Shape;291;p50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Mixtral 8x7B will work on L4 and even T4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https://github.com/DJCordhose/practical-llm/blob/main/Assessment_Mixtral_8x7B.ipynb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possible using extreme quantization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Just as a showcase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practical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slow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Questionable performance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dirty="0" err="1"/>
              <a:t>Batching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requests</a:t>
            </a:r>
            <a:endParaRPr lang="de-CH" dirty="0"/>
          </a:p>
          <a:p>
            <a:pPr lvl="1"/>
            <a:r>
              <a:rPr lang="de-CH" dirty="0" err="1"/>
              <a:t>Automatic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existing</a:t>
            </a:r>
            <a:r>
              <a:rPr lang="de-CH" dirty="0"/>
              <a:t> </a:t>
            </a:r>
            <a:r>
              <a:rPr lang="de-CH" dirty="0" err="1"/>
              <a:t>hardware</a:t>
            </a:r>
            <a:endParaRPr lang="de-CH" dirty="0"/>
          </a:p>
          <a:p>
            <a:pPr lvl="1"/>
            <a:r>
              <a:rPr lang="de-CH" dirty="0" err="1"/>
              <a:t>Optimization</a:t>
            </a:r>
            <a:endParaRPr lang="de-CH" dirty="0"/>
          </a:p>
          <a:p>
            <a:pPr lvl="1"/>
            <a:r>
              <a:rPr lang="de-CH" dirty="0" err="1"/>
              <a:t>Distribute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multiple GPUs (Tensor </a:t>
            </a:r>
            <a:r>
              <a:rPr lang="de-CH" dirty="0" err="1"/>
              <a:t>parallelism</a:t>
            </a:r>
            <a:r>
              <a:rPr lang="de-CH" dirty="0"/>
              <a:t>)</a:t>
            </a:r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2114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TGI - Huggingface inference Server</a:t>
            </a:r>
            <a:endParaRPr/>
          </a:p>
        </p:txBody>
      </p:sp>
      <p:sp>
        <p:nvSpPr>
          <p:cNvPr id="297" name="Google Shape;297;p5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Supports </a:t>
            </a:r>
            <a:endParaRPr b="1" dirty="0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LLama and Mixtral Models: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https://huggingface.co/docs/text-generation-inference/supported_models</a:t>
            </a:r>
            <a:r>
              <a:rPr lang="en" dirty="0"/>
              <a:t> 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Quantization: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https://huggingface.co/docs/text-generation-inference/conceptual/quantization</a:t>
            </a:r>
            <a:r>
              <a:rPr lang="en" dirty="0"/>
              <a:t> 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Streaming of response: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https://huggingface.co/docs/text-generation-inference/conceptual/streaming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Optimizations</a:t>
            </a:r>
            <a:endParaRPr b="1" dirty="0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https://huggingface.co/docs/text-generation-inference/architecture</a:t>
            </a:r>
            <a:r>
              <a:rPr lang="en" dirty="0"/>
              <a:t> 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https://developer.nvidia.com/nccl 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u="sng" dirty="0">
                <a:solidFill>
                  <a:schemeClr val="hlink"/>
                </a:solidFill>
                <a:hlinkClick r:id="rId7"/>
              </a:rPr>
              <a:t>https://github.com/vllm-project/vllm</a:t>
            </a:r>
            <a:endParaRPr dirty="0"/>
          </a:p>
          <a:p>
            <a:pPr marL="1371600" lvl="2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dirty="0"/>
              <a:t>Efficient management of attention key and value memory with PagedAttention</a:t>
            </a:r>
            <a:endParaRPr dirty="0"/>
          </a:p>
          <a:p>
            <a:pPr marL="1371600" lvl="2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dirty="0"/>
              <a:t>Continuous batching of incoming requests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 dirty="0">
                <a:solidFill>
                  <a:schemeClr val="hlink"/>
                </a:solidFill>
                <a:hlinkClick r:id="rId8"/>
              </a:rPr>
              <a:t>https://huggingface.co/docs/text-generation-inference/conceptual/flash_attention</a:t>
            </a:r>
            <a:r>
              <a:rPr lang="en" dirty="0"/>
              <a:t>  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 dirty="0">
                <a:solidFill>
                  <a:schemeClr val="hlink"/>
                </a:solidFill>
                <a:hlinkClick r:id="rId9"/>
              </a:rPr>
              <a:t>https://huggingface.co/docs/text-generation-inference/conceptual/paged_attention</a:t>
            </a:r>
            <a:r>
              <a:rPr lang="en" dirty="0"/>
              <a:t>  </a:t>
            </a:r>
            <a:endParaRPr dirty="0"/>
          </a:p>
        </p:txBody>
      </p:sp>
      <p:sp>
        <p:nvSpPr>
          <p:cNvPr id="298" name="Google Shape;298;p51"/>
          <p:cNvSpPr txBox="1"/>
          <p:nvPr/>
        </p:nvSpPr>
        <p:spPr>
          <a:xfrm>
            <a:off x="4717750" y="4660675"/>
            <a:ext cx="433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u="sng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9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works: Mixtral 8x7B on 2xH100 NVL using TGI</a:t>
            </a:r>
            <a:endParaRPr dirty="0"/>
          </a:p>
        </p:txBody>
      </p:sp>
      <p:sp>
        <p:nvSpPr>
          <p:cNvPr id="304" name="Google Shape;304;p52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19200"/>
            <a:ext cx="8520602" cy="3049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900"/>
                </a:highlight>
              </a:rPr>
              <a:t>Hands-On: Try out our models on Huggingface Chat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311" name="Google Shape;311;p53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do not have the necessary hardware available, but Hugginface has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try them out now on Huggingface Chat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https://huggingface.co/chat/settings/mistralai/Mixtral-8x7B-Instruct-v0.1</a:t>
            </a:r>
            <a:r>
              <a:rPr lang="en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https://huggingface.co/chat/settings/meta-llama/Meta-Llama-3.1-70B-Instruct</a:t>
            </a:r>
            <a:r>
              <a:rPr lang="en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some of our standard examples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your made up ones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languages other than English if you can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to other models available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one is your favorite?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GB200- Future successor to both Hopper and Ada Lovelace</a:t>
            </a:r>
            <a:endParaRPr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4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https://en.wikipedia.org/wiki/Blackwell_(microarchitecture)</a:t>
            </a:r>
            <a:endParaRPr sz="1400" u="sng" dirty="0">
              <a:solidFill>
                <a:srgbClr val="1155CC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b="1" dirty="0">
                <a:solidFill>
                  <a:srgbClr val="212121"/>
                </a:solidFill>
              </a:rPr>
              <a:t>Native support for 4 Bit resolution </a:t>
            </a:r>
            <a:endParaRPr b="1" dirty="0">
              <a:solidFill>
                <a:srgbClr val="21212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/>
          </a:p>
        </p:txBody>
      </p:sp>
      <p:sp>
        <p:nvSpPr>
          <p:cNvPr id="318" name="Google Shape;318;p54"/>
          <p:cNvSpPr txBox="1"/>
          <p:nvPr/>
        </p:nvSpPr>
        <p:spPr>
          <a:xfrm>
            <a:off x="311700" y="4568875"/>
            <a:ext cx="868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75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8021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92" y="7373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1235294" y="29141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87C8CB-6408-3E5F-2045-6AF62DAFA6DA}"/>
              </a:ext>
            </a:extLst>
          </p:cNvPr>
          <p:cNvCxnSpPr>
            <a:cxnSpLocks/>
          </p:cNvCxnSpPr>
          <p:nvPr/>
        </p:nvCxnSpPr>
        <p:spPr>
          <a:xfrm flipH="1">
            <a:off x="1723292" y="2462226"/>
            <a:ext cx="1062170" cy="908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FDD010-2912-1FAB-D295-93278858FC77}"/>
              </a:ext>
            </a:extLst>
          </p:cNvPr>
          <p:cNvSpPr txBox="1"/>
          <p:nvPr/>
        </p:nvSpPr>
        <p:spPr>
          <a:xfrm>
            <a:off x="2697753" y="2544707"/>
            <a:ext cx="620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question</a:t>
            </a:r>
            <a:endParaRPr lang="en-CH" sz="900" dirty="0"/>
          </a:p>
        </p:txBody>
      </p:sp>
    </p:spTree>
    <p:extLst>
      <p:ext uri="{BB962C8B-B14F-4D97-AF65-F5344CB8AC3E}">
        <p14:creationId xmlns:p14="http://schemas.microsoft.com/office/powerpoint/2010/main" val="604423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92" y="7373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2ABB-AB5E-6291-2E3D-60BD1383DF1D}"/>
              </a:ext>
            </a:extLst>
          </p:cNvPr>
          <p:cNvCxnSpPr>
            <a:cxnSpLocks/>
          </p:cNvCxnSpPr>
          <p:nvPr/>
        </p:nvCxnSpPr>
        <p:spPr>
          <a:xfrm>
            <a:off x="4158453" y="2447154"/>
            <a:ext cx="994265" cy="1090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82C16D-6F82-B86E-9BD7-E9772F1C27FF}"/>
              </a:ext>
            </a:extLst>
          </p:cNvPr>
          <p:cNvSpPr txBox="1"/>
          <p:nvPr/>
        </p:nvSpPr>
        <p:spPr>
          <a:xfrm>
            <a:off x="3997409" y="2855886"/>
            <a:ext cx="620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question</a:t>
            </a:r>
            <a:endParaRPr lang="en-CH" sz="9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116922" y="3870408"/>
            <a:ext cx="2802227" cy="23658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67426" y="3870408"/>
              <a:ext cx="4283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facts</a:t>
              </a:r>
              <a:endParaRPr lang="en-CH" sz="9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116922" y="287714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4800544" y="3519497"/>
            <a:ext cx="1479892" cy="1526304"/>
            <a:chOff x="4800544" y="3519497"/>
            <a:chExt cx="1479892" cy="15263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00544" y="4537970"/>
              <a:ext cx="1479892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Vector DB: </a:t>
              </a:r>
            </a:p>
            <a:p>
              <a:pPr algn="ctr"/>
              <a:r>
                <a:rPr lang="en-US" sz="900" dirty="0"/>
                <a:t>Searching facts matching</a:t>
              </a:r>
            </a:p>
            <a:p>
              <a:pPr algn="ctr"/>
              <a:r>
                <a:rPr lang="en-US" sz="900" dirty="0"/>
                <a:t>the question</a:t>
              </a:r>
              <a:endParaRPr lang="en-CH" sz="9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5791199" y="2124251"/>
            <a:ext cx="2061071" cy="1343138"/>
            <a:chOff x="5791199" y="2124251"/>
            <a:chExt cx="2061071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/>
                <a:t>Anonymizer:</a:t>
              </a:r>
            </a:p>
            <a:p>
              <a:pPr algn="ctr"/>
              <a:r>
                <a:rPr lang="en-US" sz="900" dirty="0"/>
                <a:t>Enforcing Privacy</a:t>
              </a:r>
              <a:endParaRPr lang="en-CH" sz="9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91199" y="2867910"/>
              <a:ext cx="4283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facts</a:t>
              </a:r>
              <a:endParaRPr lang="en-CH" sz="9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7115453" y="343340"/>
            <a:ext cx="2059344" cy="1713573"/>
            <a:chOff x="7115453" y="343340"/>
            <a:chExt cx="2059344" cy="17135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/>
                <a:t>Doc Loader:</a:t>
              </a:r>
            </a:p>
            <a:p>
              <a:pPr algn="ctr"/>
              <a:r>
                <a:rPr lang="de-CH" sz="900" dirty="0"/>
                <a:t>Image2Text</a:t>
              </a:r>
              <a:endParaRPr lang="en-CH" sz="9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115453" y="343340"/>
              <a:ext cx="1852900" cy="1713573"/>
              <a:chOff x="7115453" y="343340"/>
              <a:chExt cx="1852900" cy="171357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4334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115453" y="1455218"/>
                <a:ext cx="4283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/>
                  <a:t>facts</a:t>
                </a:r>
                <a:endParaRPr lang="en-CH" sz="9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352878" y="3870262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800" dirty="0" err="1"/>
              <a:t>SystemPrompt</a:t>
            </a:r>
            <a:endParaRPr lang="de-CH" sz="800" dirty="0"/>
          </a:p>
          <a:p>
            <a:pPr algn="ctr"/>
            <a:r>
              <a:rPr lang="de-CH" sz="800" dirty="0"/>
              <a:t>Question</a:t>
            </a:r>
          </a:p>
          <a:p>
            <a:pPr algn="ctr"/>
            <a:r>
              <a:rPr lang="de-CH" sz="800" dirty="0"/>
              <a:t>Facts</a:t>
            </a:r>
            <a:endParaRPr lang="en-CH" sz="8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436137" y="301382"/>
            <a:ext cx="7595306" cy="3599267"/>
            <a:chOff x="436137" y="301382"/>
            <a:chExt cx="7595306" cy="3599267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301382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651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313" y="17371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116922" y="287714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436137" y="3133888"/>
            <a:ext cx="223221" cy="1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3617634" y="2707203"/>
            <a:ext cx="35445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Text	: </a:t>
            </a:r>
            <a:r>
              <a:rPr lang="de-CH" dirty="0" err="1">
                <a:solidFill>
                  <a:srgbClr val="0070C0"/>
                </a:solidFill>
              </a:rPr>
              <a:t>answer</a:t>
            </a:r>
            <a:r>
              <a:rPr lang="de-CH" dirty="0">
                <a:solidFill>
                  <a:srgbClr val="0070C0"/>
                </a:solidFill>
              </a:rPr>
              <a:t> 1 != </a:t>
            </a:r>
            <a:r>
              <a:rPr lang="de-CH" dirty="0" err="1">
                <a:solidFill>
                  <a:srgbClr val="0070C0"/>
                </a:solidFill>
              </a:rPr>
              <a:t>answer</a:t>
            </a:r>
            <a:r>
              <a:rPr lang="de-CH" dirty="0">
                <a:solidFill>
                  <a:srgbClr val="0070C0"/>
                </a:solidFill>
              </a:rPr>
              <a:t> 2</a:t>
            </a:r>
          </a:p>
          <a:p>
            <a:r>
              <a:rPr lang="de-CH" dirty="0">
                <a:solidFill>
                  <a:srgbClr val="0070C0"/>
                </a:solidFill>
              </a:rPr>
              <a:t>	  =&gt; </a:t>
            </a:r>
            <a:r>
              <a:rPr lang="de-CH" dirty="0" err="1">
                <a:solidFill>
                  <a:srgbClr val="0070C0"/>
                </a:solidFill>
              </a:rPr>
              <a:t>equality</a:t>
            </a:r>
            <a:r>
              <a:rPr lang="de-CH" dirty="0">
                <a:solidFill>
                  <a:srgbClr val="0070C0"/>
                </a:solidFill>
              </a:rPr>
              <a:t> not an </a:t>
            </a:r>
            <a:r>
              <a:rPr lang="de-CH" dirty="0" err="1">
                <a:solidFill>
                  <a:srgbClr val="0070C0"/>
                </a:solidFill>
              </a:rPr>
              <a:t>eval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option</a:t>
            </a:r>
            <a:endParaRPr lang="de-CH" dirty="0">
              <a:solidFill>
                <a:srgbClr val="0070C0"/>
              </a:solidFill>
            </a:endParaRPr>
          </a:p>
          <a:p>
            <a:endParaRPr lang="de-CH" dirty="0">
              <a:solidFill>
                <a:srgbClr val="0070C0"/>
              </a:solidFill>
            </a:endParaRPr>
          </a:p>
          <a:p>
            <a:r>
              <a:rPr lang="de-CH" dirty="0" err="1">
                <a:solidFill>
                  <a:srgbClr val="0070C0"/>
                </a:solidFill>
              </a:rPr>
              <a:t>Categorical</a:t>
            </a:r>
            <a:r>
              <a:rPr lang="de-CH" dirty="0">
                <a:solidFill>
                  <a:srgbClr val="0070C0"/>
                </a:solidFill>
              </a:rPr>
              <a:t>	: </a:t>
            </a:r>
            <a:r>
              <a:rPr lang="de-CH" dirty="0" err="1">
                <a:solidFill>
                  <a:srgbClr val="0070C0"/>
                </a:solidFill>
              </a:rPr>
              <a:t>may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use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equality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for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eval</a:t>
            </a:r>
            <a:endParaRPr lang="de-C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30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348" y="2096225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313" y="17371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6039478" y="196222"/>
            <a:ext cx="224452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Evaluation </a:t>
            </a:r>
            <a:r>
              <a:rPr lang="de-CH" dirty="0" err="1">
                <a:solidFill>
                  <a:srgbClr val="0070C0"/>
                </a:solidFill>
              </a:rPr>
              <a:t>Criteria</a:t>
            </a:r>
            <a:r>
              <a:rPr lang="de-CH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Length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Correct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Complete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Concise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Relevant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Contradiction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free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Generation </a:t>
            </a:r>
            <a:r>
              <a:rPr lang="de-CH" dirty="0" err="1">
                <a:solidFill>
                  <a:srgbClr val="0070C0"/>
                </a:solidFill>
              </a:rPr>
              <a:t>successful</a:t>
            </a:r>
            <a:endParaRPr lang="de-CH" dirty="0">
              <a:solidFill>
                <a:srgbClr val="0070C0"/>
              </a:solidFill>
            </a:endParaRPr>
          </a:p>
          <a:p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491613" y="2863217"/>
            <a:ext cx="902811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 err="1">
                <a:solidFill>
                  <a:srgbClr val="0070C0"/>
                </a:solidFill>
              </a:rPr>
              <a:t>Statistics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89450" y="3515330"/>
            <a:ext cx="1396536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Ground Truth ?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911165" y="4064845"/>
            <a:ext cx="1160895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Human </a:t>
            </a:r>
            <a:r>
              <a:rPr lang="de-CH" dirty="0" err="1">
                <a:solidFill>
                  <a:srgbClr val="0070C0"/>
                </a:solidFill>
              </a:rPr>
              <a:t>Eval</a:t>
            </a:r>
            <a:endParaRPr lang="en-CH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116922" y="287714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436137" y="3133888"/>
            <a:ext cx="223221" cy="1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31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313" y="17371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6039478" y="196222"/>
            <a:ext cx="224452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Evaluation </a:t>
            </a:r>
            <a:r>
              <a:rPr lang="de-CH" dirty="0" err="1">
                <a:solidFill>
                  <a:srgbClr val="0070C0"/>
                </a:solidFill>
              </a:rPr>
              <a:t>Criteria</a:t>
            </a:r>
            <a:r>
              <a:rPr lang="de-CH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Generation </a:t>
            </a:r>
            <a:r>
              <a:rPr lang="de-CH" dirty="0" err="1">
                <a:solidFill>
                  <a:srgbClr val="0070C0"/>
                </a:solidFill>
              </a:rPr>
              <a:t>successful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Length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Correct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Complete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Concise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Relevant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Contradiction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free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endParaRPr lang="en-CH" dirty="0">
              <a:solidFill>
                <a:srgbClr val="0070C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60C78-FA25-F16F-2002-28D1968B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467" y="2118513"/>
            <a:ext cx="663512" cy="66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491613" y="2863217"/>
            <a:ext cx="902811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 err="1">
                <a:solidFill>
                  <a:srgbClr val="0070C0"/>
                </a:solidFill>
              </a:rPr>
              <a:t>Statistics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89450" y="3515330"/>
            <a:ext cx="1396536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Ground Truth ?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911165" y="4064845"/>
            <a:ext cx="1160895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Human </a:t>
            </a:r>
            <a:r>
              <a:rPr lang="de-CH" dirty="0" err="1">
                <a:solidFill>
                  <a:srgbClr val="0070C0"/>
                </a:solidFill>
              </a:rPr>
              <a:t>Eval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2365719" y="3268244"/>
            <a:ext cx="1457450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LLM </a:t>
            </a:r>
            <a:r>
              <a:rPr lang="de-CH" dirty="0" err="1">
                <a:solidFill>
                  <a:srgbClr val="0070C0"/>
                </a:solidFill>
              </a:rPr>
              <a:t>as</a:t>
            </a:r>
            <a:r>
              <a:rPr lang="de-CH" dirty="0">
                <a:solidFill>
                  <a:srgbClr val="0070C0"/>
                </a:solidFill>
              </a:rPr>
              <a:t> a Judge</a:t>
            </a:r>
            <a:endParaRPr lang="en-CH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116922" y="287714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436137" y="3133888"/>
            <a:ext cx="223221" cy="1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735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Prompt	:</a:t>
            </a:r>
          </a:p>
          <a:p>
            <a:pPr marL="596900" lvl="1" indent="0">
              <a:buNone/>
            </a:pPr>
            <a:r>
              <a:rPr lang="en-US" dirty="0"/>
              <a:t>“You are an expert on </a:t>
            </a:r>
            <a:r>
              <a:rPr lang="en-US" dirty="0" err="1"/>
              <a:t>english</a:t>
            </a:r>
            <a:r>
              <a:rPr lang="en-US" dirty="0"/>
              <a:t> language, grading a students text with scores between 0 and 10…”</a:t>
            </a:r>
            <a:endParaRPr lang="de-CH" dirty="0"/>
          </a:p>
          <a:p>
            <a:pPr marL="114300" indent="0">
              <a:buNone/>
            </a:pPr>
            <a:endParaRPr lang="de-CH" dirty="0"/>
          </a:p>
          <a:p>
            <a:r>
              <a:rPr lang="de-CH" dirty="0"/>
              <a:t>Input	:</a:t>
            </a:r>
          </a:p>
          <a:p>
            <a:pPr marL="596900" lvl="1" indent="0">
              <a:buNone/>
            </a:pPr>
            <a:r>
              <a:rPr lang="de-CH" dirty="0"/>
              <a:t>«</a:t>
            </a:r>
            <a:r>
              <a:rPr lang="en-US" dirty="0" err="1"/>
              <a:t>Witing</a:t>
            </a:r>
            <a:r>
              <a:rPr lang="en-US" dirty="0"/>
              <a:t> texts is painful, </a:t>
            </a:r>
            <a:r>
              <a:rPr lang="en-US" dirty="0" err="1"/>
              <a:t>caus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making </a:t>
            </a:r>
            <a:r>
              <a:rPr lang="en-US" dirty="0" err="1"/>
              <a:t>mitakes</a:t>
            </a:r>
            <a:r>
              <a:rPr lang="en-US" dirty="0"/>
              <a:t>.”</a:t>
            </a:r>
            <a:endParaRPr lang="de-CH" dirty="0"/>
          </a:p>
          <a:p>
            <a:pPr marL="114300" indent="0">
              <a:buNone/>
            </a:pPr>
            <a:endParaRPr lang="de-CH" dirty="0"/>
          </a:p>
          <a:p>
            <a:r>
              <a:rPr lang="de-CH" dirty="0" err="1"/>
              <a:t>Answer</a:t>
            </a:r>
            <a:r>
              <a:rPr lang="de-CH" dirty="0"/>
              <a:t>	:</a:t>
            </a:r>
          </a:p>
          <a:p>
            <a:pPr marL="596900" lvl="1" indent="0">
              <a:buNone/>
            </a:pPr>
            <a:r>
              <a:rPr lang="en-US" dirty="0"/>
              <a:t>{'score': 1,</a:t>
            </a:r>
          </a:p>
          <a:p>
            <a:pPr marL="596900" lvl="1" indent="0">
              <a:buNone/>
            </a:pPr>
            <a:r>
              <a:rPr lang="en-US" dirty="0"/>
              <a:t> 'reason': 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'Writing', '</a:t>
            </a:r>
            <a:r>
              <a:rPr lang="en-US" dirty="0" err="1"/>
              <a:t>caus</a:t>
            </a:r>
            <a:r>
              <a:rPr lang="en-US" dirty="0"/>
              <a:t>' instead of 'because', </a:t>
            </a:r>
            <a:r>
              <a:rPr lang="en-US" dirty="0" err="1"/>
              <a:t>and'mitakes</a:t>
            </a:r>
            <a:r>
              <a:rPr lang="en-US" dirty="0"/>
              <a:t>' instead </a:t>
            </a:r>
            <a:r>
              <a:rPr lang="en-US" dirty="0" err="1"/>
              <a:t>of'mistakes</a:t>
            </a:r>
            <a:r>
              <a:rPr lang="en-US" dirty="0"/>
              <a:t>'. Additionally, the text is written in a non-standard dialect of English, which affects its clarity and coherence."}</a:t>
            </a:r>
            <a:endParaRPr lang="de-CH" dirty="0"/>
          </a:p>
          <a:p>
            <a:pPr marL="11430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0544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900"/>
                </a:highlight>
              </a:rPr>
              <a:t>Demo: Evaluation on Prem Notebook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14443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900"/>
                </a:highlight>
              </a:rPr>
              <a:t>Hands-On: Try out Evaluation on Prem Notebook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2DAF5-EF15-5092-5A32-DFF4EE5C2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Judge LLM: 4 </a:t>
            </a:r>
            <a:r>
              <a:rPr lang="de-CH" dirty="0" err="1"/>
              <a:t>bit</a:t>
            </a:r>
            <a:r>
              <a:rPr lang="de-CH" dirty="0"/>
              <a:t> </a:t>
            </a:r>
            <a:r>
              <a:rPr lang="de-CH" dirty="0" err="1"/>
              <a:t>llama</a:t>
            </a:r>
            <a:r>
              <a:rPr lang="de-CH" dirty="0"/>
              <a:t> 3.1</a:t>
            </a:r>
          </a:p>
          <a:p>
            <a:r>
              <a:rPr lang="de-CH" dirty="0"/>
              <a:t>Fragen &amp; Antworten bereits erzeugt </a:t>
            </a:r>
          </a:p>
          <a:p>
            <a:pPr lvl="1"/>
            <a:r>
              <a:rPr lang="de-CH" dirty="0"/>
              <a:t>Simuliert RAG</a:t>
            </a:r>
          </a:p>
          <a:p>
            <a:pPr lvl="1"/>
            <a:r>
              <a:rPr lang="de-CH" dirty="0"/>
              <a:t>Antworten von verschiedenen LLMs erzeugt</a:t>
            </a:r>
          </a:p>
          <a:p>
            <a:pPr lvl="1"/>
            <a:r>
              <a:rPr lang="de-CH" dirty="0"/>
              <a:t>=&gt; Vergleich Judge gegen die verschiedenen Antworten</a:t>
            </a:r>
          </a:p>
        </p:txBody>
      </p:sp>
    </p:spTree>
    <p:extLst>
      <p:ext uri="{BB962C8B-B14F-4D97-AF65-F5344CB8AC3E}">
        <p14:creationId xmlns:p14="http://schemas.microsoft.com/office/powerpoint/2010/main" val="4055780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92" y="7373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Architeture: Online Eval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3537770" y="2376239"/>
            <a:ext cx="1614948" cy="1161735"/>
            <a:chOff x="3537770" y="2376239"/>
            <a:chExt cx="1614948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37770" y="2376239"/>
              <a:ext cx="6206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question</a:t>
              </a:r>
              <a:endParaRPr lang="en-CH" sz="9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116922" y="3884671"/>
            <a:ext cx="2802227" cy="230832"/>
            <a:chOff x="2116922" y="3884671"/>
            <a:chExt cx="2802227" cy="2308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72221" y="3884671"/>
              <a:ext cx="4283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facts</a:t>
              </a:r>
              <a:endParaRPr lang="en-CH" sz="9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1754921" y="3196940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4800544" y="3519497"/>
            <a:ext cx="1479892" cy="1526304"/>
            <a:chOff x="4800544" y="3519497"/>
            <a:chExt cx="1479892" cy="15263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00544" y="4537970"/>
              <a:ext cx="1479892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Vector DB: </a:t>
              </a:r>
            </a:p>
            <a:p>
              <a:pPr algn="ctr"/>
              <a:r>
                <a:rPr lang="en-US" sz="900" dirty="0"/>
                <a:t>Searching facts matching</a:t>
              </a:r>
            </a:p>
            <a:p>
              <a:pPr algn="ctr"/>
              <a:r>
                <a:rPr lang="en-US" sz="900" dirty="0"/>
                <a:t>the question</a:t>
              </a:r>
              <a:endParaRPr lang="en-CH" sz="9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5834687" y="2124251"/>
            <a:ext cx="2017583" cy="1343138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/>
                <a:t>Anonymizer:</a:t>
              </a:r>
            </a:p>
            <a:p>
              <a:pPr algn="ctr"/>
              <a:r>
                <a:rPr lang="en-US" sz="900" dirty="0"/>
                <a:t>Enforcing Privacy</a:t>
              </a:r>
              <a:endParaRPr lang="en-CH" sz="9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83659" y="2607071"/>
              <a:ext cx="4283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facts</a:t>
              </a:r>
              <a:endParaRPr lang="en-CH" sz="9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7115453" y="343340"/>
            <a:ext cx="2059344" cy="1713573"/>
            <a:chOff x="7115453" y="343340"/>
            <a:chExt cx="2059344" cy="17135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/>
                <a:t>Doc Loader:</a:t>
              </a:r>
            </a:p>
            <a:p>
              <a:pPr algn="ctr"/>
              <a:r>
                <a:rPr lang="de-CH" sz="900" dirty="0"/>
                <a:t>Image2Text</a:t>
              </a:r>
              <a:endParaRPr lang="en-CH" sz="9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115453" y="343340"/>
              <a:ext cx="1852900" cy="1713573"/>
              <a:chOff x="7115453" y="343340"/>
              <a:chExt cx="1852900" cy="171357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4334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115453" y="1455218"/>
                <a:ext cx="4283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/>
                  <a:t>facts</a:t>
                </a:r>
                <a:endParaRPr lang="en-CH" sz="9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352878" y="3870262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800" dirty="0" err="1"/>
              <a:t>SystemPrompt</a:t>
            </a:r>
            <a:endParaRPr lang="de-CH" sz="800" dirty="0"/>
          </a:p>
          <a:p>
            <a:pPr algn="ctr"/>
            <a:r>
              <a:rPr lang="de-CH" sz="800" dirty="0"/>
              <a:t>Question</a:t>
            </a:r>
          </a:p>
          <a:p>
            <a:pPr algn="ctr"/>
            <a:r>
              <a:rPr lang="de-CH" sz="800" dirty="0"/>
              <a:t>Facts</a:t>
            </a:r>
            <a:endParaRPr lang="en-CH" sz="8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C23C85-1A00-3BC8-0E0F-6154B2B94279}"/>
              </a:ext>
            </a:extLst>
          </p:cNvPr>
          <p:cNvGrpSpPr/>
          <p:nvPr/>
        </p:nvGrpSpPr>
        <p:grpSpPr>
          <a:xfrm>
            <a:off x="2972238" y="4153702"/>
            <a:ext cx="806631" cy="615100"/>
            <a:chOff x="2972238" y="4153702"/>
            <a:chExt cx="806631" cy="615100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5C3479D-5103-DA69-04E5-A1DBAF3B2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010" y="4153702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FE9F47-11A1-E27B-8C4E-485845760082}"/>
                </a:ext>
              </a:extLst>
            </p:cNvPr>
            <p:cNvSpPr txBox="1"/>
            <p:nvPr/>
          </p:nvSpPr>
          <p:spPr>
            <a:xfrm>
              <a:off x="2972238" y="4537970"/>
              <a:ext cx="8066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900" dirty="0" err="1"/>
                <a:t>Faithfulness</a:t>
              </a:r>
              <a:endParaRPr lang="en-CH" sz="9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78FF5A-A3A1-CD68-BCDF-48A315C18ADE}"/>
              </a:ext>
            </a:extLst>
          </p:cNvPr>
          <p:cNvGrpSpPr/>
          <p:nvPr/>
        </p:nvGrpSpPr>
        <p:grpSpPr>
          <a:xfrm>
            <a:off x="930290" y="2232426"/>
            <a:ext cx="1146468" cy="753849"/>
            <a:chOff x="1070970" y="2293601"/>
            <a:chExt cx="1146468" cy="75384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771D46E-DBE4-E003-AA53-28F009440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6902" y="2293601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99B486-02CA-8CEB-4AAB-A10DEA6287C3}"/>
                </a:ext>
              </a:extLst>
            </p:cNvPr>
            <p:cNvSpPr txBox="1"/>
            <p:nvPr/>
          </p:nvSpPr>
          <p:spPr>
            <a:xfrm>
              <a:off x="1070970" y="2678118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900" dirty="0" err="1"/>
                <a:t>Answer</a:t>
              </a:r>
              <a:r>
                <a:rPr lang="de-CH" sz="900" dirty="0"/>
                <a:t> </a:t>
              </a:r>
              <a:r>
                <a:rPr lang="de-CH" sz="900" dirty="0" err="1"/>
                <a:t>Relevance</a:t>
              </a:r>
              <a:endParaRPr lang="de-CH" sz="900" dirty="0"/>
            </a:p>
            <a:p>
              <a:pPr algn="r"/>
              <a:r>
                <a:rPr lang="de-CH" sz="900" dirty="0" err="1"/>
                <a:t>Conciseness</a:t>
              </a:r>
              <a:endParaRPr lang="en-CH" sz="900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ECA2865-628D-6310-73DF-7EA4FD93FB53}"/>
              </a:ext>
            </a:extLst>
          </p:cNvPr>
          <p:cNvSpPr/>
          <p:nvPr/>
        </p:nvSpPr>
        <p:spPr>
          <a:xfrm>
            <a:off x="5773402" y="165799"/>
            <a:ext cx="3304822" cy="345160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F37FC7-F45A-AFF5-8C41-5757399EFB16}"/>
              </a:ext>
            </a:extLst>
          </p:cNvPr>
          <p:cNvGrpSpPr/>
          <p:nvPr/>
        </p:nvGrpSpPr>
        <p:grpSpPr>
          <a:xfrm>
            <a:off x="4577073" y="2344568"/>
            <a:ext cx="1313180" cy="653024"/>
            <a:chOff x="4577073" y="2344568"/>
            <a:chExt cx="1313180" cy="653024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895BB7D-8017-4003-A961-2C04451C3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585" y="2344568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55FD94-F54A-9094-4381-2E831809FD28}"/>
                </a:ext>
              </a:extLst>
            </p:cNvPr>
            <p:cNvSpPr txBox="1"/>
            <p:nvPr/>
          </p:nvSpPr>
          <p:spPr>
            <a:xfrm>
              <a:off x="4577073" y="2766760"/>
              <a:ext cx="13131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900" dirty="0" err="1"/>
                <a:t>Contextual</a:t>
              </a:r>
              <a:r>
                <a:rPr lang="de-CH" sz="900" dirty="0"/>
                <a:t> </a:t>
              </a:r>
              <a:r>
                <a:rPr lang="de-CH" sz="900" dirty="0" err="1"/>
                <a:t>Relevance</a:t>
              </a:r>
              <a:endParaRPr lang="en-CH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5791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900"/>
                </a:highlight>
              </a:rPr>
              <a:t>Demo: Online Eval ProPlanner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05552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Online / Evaluation vs Offline Evaluation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  <a:endParaRPr lang="en-CH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8FB21B-872D-CBBB-A773-6893450CA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478" y="293351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3408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self hosting an LLM?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You might want control over</a:t>
            </a:r>
            <a:endParaRPr sz="20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Privacy / data protection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Availability and Scaling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Latency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Limitations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Cost of operation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Ecological footprint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Stability</a:t>
            </a:r>
            <a:endParaRPr sz="27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score changes a lot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accuracy or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 criteria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length of inputs or outputs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processing time / latency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5331900" y="4480500"/>
            <a:ext cx="350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/>
              <a:t> </a:t>
            </a:r>
            <a:endParaRPr/>
          </a:p>
        </p:txBody>
      </p:sp>
      <p:sp>
        <p:nvSpPr>
          <p:cNvPr id="374" name="Google Shape;374;p63"/>
          <p:cNvSpPr txBox="1"/>
          <p:nvPr/>
        </p:nvSpPr>
        <p:spPr>
          <a:xfrm>
            <a:off x="311700" y="44188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Embedding can be generated from text using encoder style embedding model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as simple as raw encoder model without head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drift detection methods (potentially with dimensionality reduction)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Euclidean distance on average embedding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Cosine distance on average embedding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Classifier model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4405200" y="4527900"/>
            <a:ext cx="473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Failing Loudly: An Empirical Study of Methods for Detecting Dataset Shift: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/>
              <a:t> </a:t>
            </a:r>
            <a:endParaRPr/>
          </a:p>
        </p:txBody>
      </p:sp>
      <p:sp>
        <p:nvSpPr>
          <p:cNvPr id="382" name="Google Shape;382;p64"/>
          <p:cNvSpPr txBox="1"/>
          <p:nvPr/>
        </p:nvSpPr>
        <p:spPr>
          <a:xfrm>
            <a:off x="705775" y="4490625"/>
            <a:ext cx="346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</a:t>
            </a:r>
            <a:r>
              <a:rPr lang="de-CH" dirty="0">
                <a:hlinkClick r:id="rId2"/>
              </a:rPr>
              <a:t>https://www.evidentlyai.com/</a:t>
            </a:r>
            <a:endParaRPr lang="de-CH" dirty="0"/>
          </a:p>
          <a:p>
            <a:r>
              <a:rPr lang="de-CH" dirty="0"/>
              <a:t>Ares	https://ares-ai.vercel.app/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73959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393" name="Google Shape;393;p66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E336-5201-8B0E-3CBC-C1556837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AFFFB-3795-F53E-680A-7F92CEFB7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AB9F7-9BC8-68B2-9B92-73727DC7E99A}"/>
              </a:ext>
            </a:extLst>
          </p:cNvPr>
          <p:cNvSpPr/>
          <p:nvPr/>
        </p:nvSpPr>
        <p:spPr>
          <a:xfrm>
            <a:off x="-125604" y="-55266"/>
            <a:ext cx="10008158" cy="549644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19756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DDA54DB-7C8D-B9BF-2938-3D5E1AF55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261" y="3783290"/>
            <a:ext cx="556592" cy="5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653748" y="1987826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BDFF52-40D7-A831-418B-7FFDD2DC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64" y="132312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EAAB228-A3DB-1DF7-9FDD-D1779731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357" y="259080"/>
            <a:ext cx="724231" cy="72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2ABB-AB5E-6291-2E3D-60BD1383DF1D}"/>
              </a:ext>
            </a:extLst>
          </p:cNvPr>
          <p:cNvCxnSpPr>
            <a:cxnSpLocks/>
          </p:cNvCxnSpPr>
          <p:nvPr/>
        </p:nvCxnSpPr>
        <p:spPr>
          <a:xfrm>
            <a:off x="5167996" y="2047462"/>
            <a:ext cx="994265" cy="1090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E7DEA4-ACF4-7B2D-43C7-864ED66557D5}"/>
              </a:ext>
            </a:extLst>
          </p:cNvPr>
          <p:cNvCxnSpPr>
            <a:cxnSpLocks/>
          </p:cNvCxnSpPr>
          <p:nvPr/>
        </p:nvCxnSpPr>
        <p:spPr>
          <a:xfrm flipH="1">
            <a:off x="3126465" y="3707296"/>
            <a:ext cx="28022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4C6362D-D93A-1890-BB86-5FF3550BEB84}"/>
              </a:ext>
            </a:extLst>
          </p:cNvPr>
          <p:cNvSpPr txBox="1"/>
          <p:nvPr/>
        </p:nvSpPr>
        <p:spPr>
          <a:xfrm>
            <a:off x="1080728" y="2038874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Answer relevant ?</a:t>
            </a:r>
            <a:endParaRPr lang="en-CH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0DD9A9-A656-65B0-86AD-0B91D00E06BB}"/>
              </a:ext>
            </a:extLst>
          </p:cNvPr>
          <p:cNvSpPr txBox="1"/>
          <p:nvPr/>
        </p:nvSpPr>
        <p:spPr>
          <a:xfrm>
            <a:off x="3373204" y="4369111"/>
            <a:ext cx="2036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Answer based on found facts ?</a:t>
            </a:r>
            <a:endParaRPr lang="en-CH" sz="105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38EDC23-6343-136E-8536-F5315AB03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49" y="1468505"/>
            <a:ext cx="829917" cy="82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1B3AEE-AE10-92DA-CD34-681AA969490B}"/>
              </a:ext>
            </a:extLst>
          </p:cNvPr>
          <p:cNvSpPr txBox="1"/>
          <p:nvPr/>
        </p:nvSpPr>
        <p:spPr>
          <a:xfrm>
            <a:off x="6661701" y="2315872"/>
            <a:ext cx="1518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Found facts relevant ?</a:t>
            </a:r>
            <a:endParaRPr lang="en-CH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116831" y="4022862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r>
              <a:rPr lang="en-US" sz="900" dirty="0"/>
              <a:t>Create answer</a:t>
            </a:r>
            <a:endParaRPr lang="en-CH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617086" y="25445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King: </a:t>
            </a:r>
          </a:p>
          <a:p>
            <a:r>
              <a:rPr lang="en-US" sz="900" dirty="0"/>
              <a:t>Pose a question</a:t>
            </a:r>
            <a:endParaRPr lang="en-CH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E7F9A3-58FB-568C-067F-35F38266B166}"/>
              </a:ext>
            </a:extLst>
          </p:cNvPr>
          <p:cNvSpPr txBox="1"/>
          <p:nvPr/>
        </p:nvSpPr>
        <p:spPr>
          <a:xfrm>
            <a:off x="910344" y="2283921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Idea: Create Questions for Answer.</a:t>
            </a:r>
          </a:p>
          <a:p>
            <a:r>
              <a:rPr lang="en-US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Are the similar to original question ?</a:t>
            </a:r>
            <a:endParaRPr lang="en-CH" sz="9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D6D8-770D-D04E-BFD6-DD460E27FDB8}"/>
              </a:ext>
            </a:extLst>
          </p:cNvPr>
          <p:cNvSpPr txBox="1"/>
          <p:nvPr/>
        </p:nvSpPr>
        <p:spPr>
          <a:xfrm>
            <a:off x="6628092" y="2516815"/>
            <a:ext cx="19094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Idea: % of facts relevant for query</a:t>
            </a:r>
            <a:endParaRPr lang="en-CH" sz="9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7081B-988E-48A7-4498-44E34592C923}"/>
              </a:ext>
            </a:extLst>
          </p:cNvPr>
          <p:cNvSpPr txBox="1"/>
          <p:nvPr/>
        </p:nvSpPr>
        <p:spPr>
          <a:xfrm>
            <a:off x="3624529" y="4571464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Idea: Create Statements from Answer.</a:t>
            </a:r>
          </a:p>
          <a:p>
            <a:r>
              <a:rPr lang="en-US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% of Statements based on found facts.</a:t>
            </a:r>
            <a:endParaRPr lang="en-CH" sz="9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D3B3B2E-266C-DC46-7591-2A0CC0860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796" y="3138281"/>
            <a:ext cx="1195952" cy="119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B2B90-2540-7D85-0123-1DA7BEF2D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1583" y="719290"/>
            <a:ext cx="1155165" cy="1177437"/>
          </a:xfrm>
          <a:prstGeom prst="rect">
            <a:avLst/>
          </a:prstGeom>
        </p:spPr>
      </p:pic>
      <p:pic>
        <p:nvPicPr>
          <p:cNvPr id="8" name="Picture 7" descr="A person holding a magic wand&#10;&#10;Description automatically generated">
            <a:extLst>
              <a:ext uri="{FF2B5EF4-FFF2-40B4-BE49-F238E27FC236}">
                <a16:creationId xmlns:a16="http://schemas.microsoft.com/office/drawing/2014/main" id="{769BFAEB-75DA-F65D-55D1-80DC8D709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4582" y="3328840"/>
            <a:ext cx="572315" cy="5723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FA979B-2C1F-9989-6BC2-27559A57CB47}"/>
              </a:ext>
            </a:extLst>
          </p:cNvPr>
          <p:cNvSpPr txBox="1"/>
          <p:nvPr/>
        </p:nvSpPr>
        <p:spPr>
          <a:xfrm>
            <a:off x="7035559" y="402286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Vector DB: </a:t>
            </a:r>
          </a:p>
          <a:p>
            <a:r>
              <a:rPr lang="en-US" sz="900" dirty="0"/>
              <a:t>Find matching facts</a:t>
            </a:r>
            <a:endParaRPr lang="en-CH" sz="9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Beware of On Prem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008" y="2824823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11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329" name="Google Shape;329;p56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Especially important for smaller / less accurate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Benchmarks only faint indication for actual task at hand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for a specialized evaluation set very likely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7531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Quantitative vs Qualitative Evaluation</a:t>
            </a:r>
            <a:endParaRPr/>
          </a:p>
        </p:txBody>
      </p:sp>
      <p:sp>
        <p:nvSpPr>
          <p:cNvPr id="335" name="Google Shape;335;p5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Quantitative Evaluation - Objective Measurement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 performance objectively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metrics: accuracy, precision, recall, F1-score, and mean squared error.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Qualitative Evaluation - Subjective Assessment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and interpreting non-numerical data (e.g., text, images, or videos)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obtain deep insights into the underlying phenomena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- Privacy / data protection</a:t>
            </a: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your data remains in your local networks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https://artificialintelligenceact.eu/</a:t>
            </a:r>
            <a:r>
              <a:rPr lang="en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special care for high risk applications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https://gdpr-info.eu/</a:t>
            </a:r>
            <a:r>
              <a:rPr lang="en"/>
              <a:t>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 least makes processing outside the EU more cumbersome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Quantitative Evaluation for LLMs</a:t>
            </a:r>
            <a:endParaRPr/>
          </a:p>
        </p:txBody>
      </p:sp>
      <p:sp>
        <p:nvSpPr>
          <p:cNvPr id="341" name="Google Shape;341;p58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number is what we wish for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 value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Speaking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Significant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Objective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However: What can be measured objectively often is not significant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 Evaluation for LLMs</a:t>
            </a:r>
            <a:endParaRPr/>
          </a:p>
        </p:txBody>
      </p:sp>
      <p:sp>
        <p:nvSpPr>
          <p:cNvPr id="347" name="Google Shape;347;p59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subjective “feeling” / “impression”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we often have to resort to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best with small set of hand picked examples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larger amounts needs more sophisticated approaches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Embedding -&gt; Dimensionality Reduction -&gt; Clustering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LLM as a judge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Testing</a:t>
            </a:r>
            <a:endParaRPr/>
          </a:p>
        </p:txBody>
      </p:sp>
      <p:sp>
        <p:nvSpPr>
          <p:cNvPr id="353" name="Google Shape;353;p60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Checks for stability and degradation of criteria / properties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Challenged when changing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Prompts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TAG-Sources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Version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Architecture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Criteria Tests</a:t>
            </a:r>
            <a:endParaRPr/>
          </a:p>
        </p:txBody>
      </p:sp>
      <p:sp>
        <p:nvSpPr>
          <p:cNvPr id="359" name="Google Shape;359;p6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/>
              <a:t>Text statistics</a:t>
            </a:r>
            <a:r>
              <a:rPr lang="en"/>
              <a:t>. Evaluate simple properties like text length.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/>
              <a:t>Text patterns</a:t>
            </a:r>
            <a:r>
              <a:rPr lang="en"/>
              <a:t>. Detect specific words or regular patterns.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/>
              <a:t>Model-based evals</a:t>
            </a:r>
            <a:r>
              <a:rPr lang="en"/>
              <a:t>. Use ready-made ML models to score data (e.g., by sentiment).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/>
              <a:t>LLM-as-a-judge</a:t>
            </a:r>
            <a:r>
              <a:rPr lang="en"/>
              <a:t>. Prompt LLMs to categorize or score texts by custom criteria.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/>
              <a:t>Similarity metrics</a:t>
            </a:r>
            <a:r>
              <a:rPr lang="en"/>
              <a:t>. Measure semantic similarity between pairs of text.</a:t>
            </a:r>
            <a:endParaRPr sz="1750" b="1">
              <a:solidFill>
                <a:srgbClr val="172B4D"/>
              </a:solidFill>
              <a:highlight>
                <a:srgbClr val="FFFFFF"/>
              </a:highlight>
            </a:endParaRPr>
          </a:p>
        </p:txBody>
      </p:sp>
      <p:sp>
        <p:nvSpPr>
          <p:cNvPr id="360" name="Google Shape;360;p61"/>
          <p:cNvSpPr txBox="1"/>
          <p:nvPr/>
        </p:nvSpPr>
        <p:spPr>
          <a:xfrm>
            <a:off x="4260300" y="45171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https://docs.evidentlyai.com/get-started/tutorial-llm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LLM-as-a-judge</a:t>
            </a:r>
            <a:endParaRPr/>
          </a:p>
        </p:txBody>
      </p:sp>
      <p:sp>
        <p:nvSpPr>
          <p:cNvPr id="366" name="Google Shape;366;p62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 most powerful LLM you have at hand as a judge for an answer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Request categories in prompts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Scores often do not work very well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Explanation texts only make judgements hard to track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Describe the category to test well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Judge as part of a conversation or on output only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Personally identifiable information: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https://www.evidentlyai.com/blog/open-source-llm-evaluation#llm-as-a-judge</a:t>
            </a:r>
            <a:r>
              <a:rPr lang="en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Conciseness: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https://docs.evidentlyai.com/get-started/tutorial-llm#llm-as-a-judge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Often overlooked - Stability</a:t>
            </a: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want stability, not drastic changes over night (even when they are for the better)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Changing your model will likely impact behavior and performance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Almost like changing a person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Prompts often optimized for a specific model and version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GPT 3.5 on Azure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https://learn.microsoft.com/en-us/azure/ai-services/openai/concepts/model-retirements</a:t>
            </a:r>
            <a:r>
              <a:rPr lang="en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https://platform.openai.com/docs/models/gpt-3-5-turbo</a:t>
            </a:r>
            <a:r>
              <a:rPr lang="en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https://platform.openai.com/docs/deprecations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Additionally, you are not limited to whatever is available by your provider in your region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4206</Words>
  <Application>Microsoft Office PowerPoint</Application>
  <PresentationFormat>On-screen Show (16:9)</PresentationFormat>
  <Paragraphs>670</Paragraphs>
  <Slides>84</Slides>
  <Notes>70</Notes>
  <HiddenSlides>25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Montserrat</vt:lpstr>
      <vt:lpstr>Roboto</vt:lpstr>
      <vt:lpstr>Oswald</vt:lpstr>
      <vt:lpstr>Arial</vt:lpstr>
      <vt:lpstr>Playfair Display</vt:lpstr>
      <vt:lpstr>Pop</vt:lpstr>
      <vt:lpstr>Prerequisites - Running LLMs on Prem</vt:lpstr>
      <vt:lpstr>Running LLMs on prem</vt:lpstr>
      <vt:lpstr>Our Prep</vt:lpstr>
      <vt:lpstr>Aktuelle Notebooks</vt:lpstr>
      <vt:lpstr>TODO</vt:lpstr>
      <vt:lpstr>Intro</vt:lpstr>
      <vt:lpstr>Why self hosting an LLM?</vt:lpstr>
      <vt:lpstr>Most important - Privacy / data protection</vt:lpstr>
      <vt:lpstr>Often overlooked - Stability</vt:lpstr>
      <vt:lpstr>Architecture Decision: self-hosting ?</vt:lpstr>
      <vt:lpstr>This workshop is about solving the challenges arising from self hosting</vt:lpstr>
      <vt:lpstr>Agenda</vt:lpstr>
      <vt:lpstr>Who are we?</vt:lpstr>
      <vt:lpstr>Who are you? </vt:lpstr>
      <vt:lpstr>LLM Intro</vt:lpstr>
      <vt:lpstr>How does a Decoder Model work ?</vt:lpstr>
      <vt:lpstr>How does an LLM work ?</vt:lpstr>
      <vt:lpstr>PowerPoint Presentation</vt:lpstr>
      <vt:lpstr>PowerPoint Presentation</vt:lpstr>
      <vt:lpstr>How does an LLM work ?</vt:lpstr>
      <vt:lpstr>How does an LLM work ?</vt:lpstr>
      <vt:lpstr>How does an LLM work ?</vt:lpstr>
      <vt:lpstr>Past - Encoder Models</vt:lpstr>
      <vt:lpstr>Transformers, LLMs, Encoder, Decoder: WTF?</vt:lpstr>
      <vt:lpstr>Our use case for today</vt:lpstr>
      <vt:lpstr>Architecture Decision: Encoder vs Decoder</vt:lpstr>
      <vt:lpstr>Central drawback of Encoder Models: We need training</vt:lpstr>
      <vt:lpstr>SetFit - Efficient Few-Shot Learning Without Prompts</vt:lpstr>
      <vt:lpstr>Walk through LLM training on CPU</vt:lpstr>
      <vt:lpstr>30 Minuten</vt:lpstr>
      <vt:lpstr>Present - quantized / smaller Decoder Models</vt:lpstr>
      <vt:lpstr>Architecture Decision: Decoder vs Encoder</vt:lpstr>
      <vt:lpstr>Comparing suitable NVDIA GPU microarchitectures</vt:lpstr>
      <vt:lpstr>Architecture Decision: What can we work with?</vt:lpstr>
      <vt:lpstr>Limiting factor is GPU RAM: Quantization</vt:lpstr>
      <vt:lpstr>Bitsandbytes - Most straight forward approach to quantization</vt:lpstr>
      <vt:lpstr>Huggingface: De facto standard Hub for LLMs</vt:lpstr>
      <vt:lpstr>Architecture Decision: Smaller Model vs Quantiztion</vt:lpstr>
      <vt:lpstr>Hands-On: Quantize Meta-Llama 3.1 8B </vt:lpstr>
      <vt:lpstr>Hands-On: Quantize Meta-Llama 3.1 8B </vt:lpstr>
      <vt:lpstr>Local machine without NVIDIA GPU</vt:lpstr>
      <vt:lpstr>60 Minuten</vt:lpstr>
      <vt:lpstr>Coffee Break</vt:lpstr>
      <vt:lpstr>Future - larger Decoder Models</vt:lpstr>
      <vt:lpstr>Architecture Decision: Big Models on Heavy Hardware ?</vt:lpstr>
      <vt:lpstr>Option: Mixtral 8x7B</vt:lpstr>
      <vt:lpstr>Option: Llama 3.1 70B</vt:lpstr>
      <vt:lpstr>Most important general benchmarks for LLMs</vt:lpstr>
      <vt:lpstr>Multilingual benchmarks</vt:lpstr>
      <vt:lpstr>Can we make this fit into small GPUs?</vt:lpstr>
      <vt:lpstr>Big Model, Inference Server &amp; GPU</vt:lpstr>
      <vt:lpstr>TGI - Huggingface inference Server</vt:lpstr>
      <vt:lpstr>It works: Mixtral 8x7B on 2xH100 NVL using TGI</vt:lpstr>
      <vt:lpstr>Hands-On: Try out our models on Huggingface Chat</vt:lpstr>
      <vt:lpstr>GB200- Future successor to both Hopper and Ada Lovelace</vt:lpstr>
      <vt:lpstr>75 Minuten</vt:lpstr>
      <vt:lpstr>Evaluation</vt:lpstr>
      <vt:lpstr>System Architeture</vt:lpstr>
      <vt:lpstr>System Architeture</vt:lpstr>
      <vt:lpstr>Evaluation on text results</vt:lpstr>
      <vt:lpstr>Evaluation on text results</vt:lpstr>
      <vt:lpstr>Evaluation on text results</vt:lpstr>
      <vt:lpstr>LLM as a judge: idea</vt:lpstr>
      <vt:lpstr>Demo: Evaluation on Prem Notebook</vt:lpstr>
      <vt:lpstr>Hands-On: Try out Evaluation on Prem Notebook</vt:lpstr>
      <vt:lpstr>System Architeture: Online Eval</vt:lpstr>
      <vt:lpstr>Demo: Online Eval ProPlanner</vt:lpstr>
      <vt:lpstr>Online / Evaluation vs Offline Evaluation</vt:lpstr>
      <vt:lpstr>Your Experience ?</vt:lpstr>
      <vt:lpstr>LLM Drift Detection</vt:lpstr>
      <vt:lpstr>Finding Drift in Embeddings</vt:lpstr>
      <vt:lpstr>Eval Frameworks</vt:lpstr>
      <vt:lpstr>Wrap Up</vt:lpstr>
      <vt:lpstr>Key takeaways</vt:lpstr>
      <vt:lpstr>Collection of notebooks used</vt:lpstr>
      <vt:lpstr>PowerPoint Presentation</vt:lpstr>
      <vt:lpstr>Beware of On Prem</vt:lpstr>
      <vt:lpstr>Evaluation</vt:lpstr>
      <vt:lpstr>Quantitative vs Qualitative Evaluation</vt:lpstr>
      <vt:lpstr>Quantitative Evaluation for LLMs</vt:lpstr>
      <vt:lpstr>Qualitative Evaluation for LLMs</vt:lpstr>
      <vt:lpstr>Regression Testing</vt:lpstr>
      <vt:lpstr>Criteria Tests</vt:lpstr>
      <vt:lpstr>LLM-as-a-judge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Christian Hidber</dc:creator>
  <cp:lastModifiedBy>Christian uruk</cp:lastModifiedBy>
  <cp:revision>45</cp:revision>
  <dcterms:modified xsi:type="dcterms:W3CDTF">2024-08-28T07:04:23Z</dcterms:modified>
</cp:coreProperties>
</file>